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20.png"/><Relationship Id="rId13" Type="http://schemas.openxmlformats.org/officeDocument/2006/relationships/image" Target="../media/image119.png"/><Relationship Id="rId12" Type="http://schemas.openxmlformats.org/officeDocument/2006/relationships/image" Target="../media/image118.png"/><Relationship Id="rId11" Type="http://schemas.openxmlformats.org/officeDocument/2006/relationships/image" Target="../media/image117.png"/><Relationship Id="rId10" Type="http://schemas.openxmlformats.org/officeDocument/2006/relationships/image" Target="../media/image116.png"/><Relationship Id="rId1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0" Type="http://schemas.openxmlformats.org/officeDocument/2006/relationships/notesSlide" Target="../notesSlides/notesSlide11.xml"/><Relationship Id="rId2" Type="http://schemas.openxmlformats.org/officeDocument/2006/relationships/image" Target="../media/image10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36.png"/><Relationship Id="rId17" Type="http://schemas.openxmlformats.org/officeDocument/2006/relationships/image" Target="../media/image135.png"/><Relationship Id="rId16" Type="http://schemas.openxmlformats.org/officeDocument/2006/relationships/image" Target="../media/image134.png"/><Relationship Id="rId15" Type="http://schemas.openxmlformats.org/officeDocument/2006/relationships/image" Target="../media/image133.png"/><Relationship Id="rId14" Type="http://schemas.openxmlformats.org/officeDocument/2006/relationships/image" Target="../media/image132.png"/><Relationship Id="rId13" Type="http://schemas.openxmlformats.org/officeDocument/2006/relationships/image" Target="../media/image131.png"/><Relationship Id="rId12" Type="http://schemas.openxmlformats.org/officeDocument/2006/relationships/image" Target="../media/image130.png"/><Relationship Id="rId11" Type="http://schemas.openxmlformats.org/officeDocument/2006/relationships/image" Target="../media/image129.png"/><Relationship Id="rId10" Type="http://schemas.openxmlformats.org/officeDocument/2006/relationships/image" Target="../media/image128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image" Target="../media/image151.png"/><Relationship Id="rId7" Type="http://schemas.openxmlformats.org/officeDocument/2006/relationships/image" Target="../media/image150.png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2" Type="http://schemas.openxmlformats.org/officeDocument/2006/relationships/notesSlide" Target="../notesSlides/notesSlide13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63.png"/><Relationship Id="rId2" Type="http://schemas.openxmlformats.org/officeDocument/2006/relationships/image" Target="../media/image145.png"/><Relationship Id="rId19" Type="http://schemas.openxmlformats.org/officeDocument/2006/relationships/image" Target="../media/image162.png"/><Relationship Id="rId18" Type="http://schemas.openxmlformats.org/officeDocument/2006/relationships/image" Target="../media/image161.png"/><Relationship Id="rId17" Type="http://schemas.openxmlformats.org/officeDocument/2006/relationships/image" Target="../media/image160.png"/><Relationship Id="rId16" Type="http://schemas.openxmlformats.org/officeDocument/2006/relationships/image" Target="../media/image159.png"/><Relationship Id="rId15" Type="http://schemas.openxmlformats.org/officeDocument/2006/relationships/image" Target="../media/image158.png"/><Relationship Id="rId14" Type="http://schemas.openxmlformats.org/officeDocument/2006/relationships/image" Target="../media/image157.png"/><Relationship Id="rId13" Type="http://schemas.openxmlformats.org/officeDocument/2006/relationships/image" Target="../media/image156.png"/><Relationship Id="rId12" Type="http://schemas.openxmlformats.org/officeDocument/2006/relationships/image" Target="../media/image155.png"/><Relationship Id="rId11" Type="http://schemas.openxmlformats.org/officeDocument/2006/relationships/image" Target="../media/image154.png"/><Relationship Id="rId10" Type="http://schemas.openxmlformats.org/officeDocument/2006/relationships/image" Target="../media/image153.png"/><Relationship Id="rId1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image" Target="../media/image169.png"/><Relationship Id="rId7" Type="http://schemas.openxmlformats.org/officeDocument/2006/relationships/image" Target="../media/image168.png"/><Relationship Id="rId6" Type="http://schemas.openxmlformats.org/officeDocument/2006/relationships/image" Target="../media/image24.png"/><Relationship Id="rId5" Type="http://schemas.openxmlformats.org/officeDocument/2006/relationships/image" Target="../media/image71.png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0" Type="http://schemas.openxmlformats.org/officeDocument/2006/relationships/notesSlide" Target="../notesSlides/notesSlide14.xml"/><Relationship Id="rId2" Type="http://schemas.openxmlformats.org/officeDocument/2006/relationships/image" Target="../media/image165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79.png"/><Relationship Id="rId17" Type="http://schemas.openxmlformats.org/officeDocument/2006/relationships/image" Target="../media/image178.png"/><Relationship Id="rId16" Type="http://schemas.openxmlformats.org/officeDocument/2006/relationships/image" Target="../media/image177.png"/><Relationship Id="rId15" Type="http://schemas.openxmlformats.org/officeDocument/2006/relationships/image" Target="../media/image176.png"/><Relationship Id="rId14" Type="http://schemas.openxmlformats.org/officeDocument/2006/relationships/image" Target="../media/image175.png"/><Relationship Id="rId13" Type="http://schemas.openxmlformats.org/officeDocument/2006/relationships/image" Target="../media/image174.png"/><Relationship Id="rId12" Type="http://schemas.openxmlformats.org/officeDocument/2006/relationships/image" Target="../media/image173.png"/><Relationship Id="rId11" Type="http://schemas.openxmlformats.org/officeDocument/2006/relationships/image" Target="../media/image172.png"/><Relationship Id="rId10" Type="http://schemas.openxmlformats.org/officeDocument/2006/relationships/image" Target="../media/image171.png"/><Relationship Id="rId1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6" Type="http://schemas.openxmlformats.org/officeDocument/2006/relationships/notesSlide" Target="../notesSlides/notesSlide3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10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9" Type="http://schemas.openxmlformats.org/officeDocument/2006/relationships/image" Target="../media/image55.png"/><Relationship Id="rId18" Type="http://schemas.openxmlformats.org/officeDocument/2006/relationships/image" Target="../media/image54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15" Type="http://schemas.openxmlformats.org/officeDocument/2006/relationships/image" Target="../media/image51.png"/><Relationship Id="rId14" Type="http://schemas.openxmlformats.org/officeDocument/2006/relationships/image" Target="../media/image50.png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10.png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82.png"/><Relationship Id="rId14" Type="http://schemas.openxmlformats.org/officeDocument/2006/relationships/image" Target="../media/image81.png"/><Relationship Id="rId13" Type="http://schemas.openxmlformats.org/officeDocument/2006/relationships/image" Target="../media/image80.png"/><Relationship Id="rId12" Type="http://schemas.openxmlformats.org/officeDocument/2006/relationships/image" Target="../media/image79.png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95.png"/><Relationship Id="rId12" Type="http://schemas.openxmlformats.org/officeDocument/2006/relationships/image" Target="../media/image94.png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1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06.png"/><Relationship Id="rId10" Type="http://schemas.openxmlformats.org/officeDocument/2006/relationships/image" Target="../media/image105.png"/><Relationship Id="rId1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52500"/>
            <a:ext cx="1905000" cy="1143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810000"/>
            <a:ext cx="1714500" cy="1428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5238750"/>
            <a:ext cx="238125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1375" y="476250"/>
            <a:ext cx="714375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638800"/>
            <a:ext cx="5715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138" y="3562350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7550" y="4838700"/>
            <a:ext cx="190500" cy="1524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2095500" y="1143000"/>
            <a:ext cx="770811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>
                    <a:alpha val="5000"/>
                  </a:srgb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01001100</a:t>
            </a:r>
            <a:endParaRPr lang="en-US" sz="1050" dirty="0"/>
          </a:p>
        </p:txBody>
      </p:sp>
      <p:sp>
        <p:nvSpPr>
          <p:cNvPr id="12" name="Text 1"/>
          <p:cNvSpPr/>
          <p:nvPr/>
        </p:nvSpPr>
        <p:spPr>
          <a:xfrm>
            <a:off x="2381250" y="1428750"/>
            <a:ext cx="770811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>
                    <a:alpha val="5000"/>
                  </a:srgb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10110100</a:t>
            </a:r>
            <a:endParaRPr lang="en-US" sz="1050" dirty="0"/>
          </a:p>
        </p:txBody>
      </p:sp>
      <p:sp>
        <p:nvSpPr>
          <p:cNvPr id="13" name="Text 2"/>
          <p:cNvSpPr/>
          <p:nvPr/>
        </p:nvSpPr>
        <p:spPr>
          <a:xfrm>
            <a:off x="9715500" y="4000500"/>
            <a:ext cx="770811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>
                    <a:alpha val="5000"/>
                  </a:srgb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11001010</a:t>
            </a:r>
            <a:endParaRPr lang="en-US" sz="1050" dirty="0"/>
          </a:p>
        </p:txBody>
      </p:sp>
      <p:sp>
        <p:nvSpPr>
          <p:cNvPr id="14" name="Text 3"/>
          <p:cNvSpPr/>
          <p:nvPr/>
        </p:nvSpPr>
        <p:spPr>
          <a:xfrm>
            <a:off x="10001250" y="4286250"/>
            <a:ext cx="770811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>
                    <a:alpha val="5000"/>
                  </a:srgb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01011001</a:t>
            </a:r>
            <a:endParaRPr lang="en-US" sz="1050" dirty="0"/>
          </a:p>
        </p:txBody>
      </p:sp>
      <p:sp>
        <p:nvSpPr>
          <p:cNvPr id="15" name="Text 4"/>
          <p:cNvSpPr/>
          <p:nvPr/>
        </p:nvSpPr>
        <p:spPr>
          <a:xfrm>
            <a:off x="3048000" y="5429250"/>
            <a:ext cx="770811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>
                    <a:alpha val="5000"/>
                  </a:srgb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10100110</a:t>
            </a:r>
            <a:endParaRPr lang="en-US" sz="1050" dirty="0"/>
          </a:p>
        </p:txBody>
      </p:sp>
      <p:sp>
        <p:nvSpPr>
          <p:cNvPr id="16" name="Text 5"/>
          <p:cNvSpPr/>
          <p:nvPr/>
        </p:nvSpPr>
        <p:spPr>
          <a:xfrm>
            <a:off x="3429000" y="5619750"/>
            <a:ext cx="770811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>
                    <a:alpha val="5000"/>
                  </a:srgbClr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11100011</a:t>
            </a:r>
            <a:endParaRPr lang="en-US" sz="1050" dirty="0"/>
          </a:p>
        </p:txBody>
      </p:sp>
      <p:sp>
        <p:nvSpPr>
          <p:cNvPr id="17" name="Text 6"/>
          <p:cNvSpPr/>
          <p:nvPr/>
        </p:nvSpPr>
        <p:spPr>
          <a:xfrm>
            <a:off x="10120313" y="1143000"/>
            <a:ext cx="5715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</a:t>
            </a:r>
            <a:endParaRPr lang="en-US" sz="1800" dirty="0"/>
          </a:p>
        </p:txBody>
      </p:sp>
      <p:sp>
        <p:nvSpPr>
          <p:cNvPr id="18" name="Text 7"/>
          <p:cNvSpPr/>
          <p:nvPr/>
        </p:nvSpPr>
        <p:spPr>
          <a:xfrm>
            <a:off x="1917799" y="4953000"/>
            <a:ext cx="476250" cy="4762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🦊</a:t>
            </a:r>
            <a:endParaRPr lang="en-US" sz="1500" dirty="0"/>
          </a:p>
        </p:txBody>
      </p:sp>
      <p:sp>
        <p:nvSpPr>
          <p:cNvPr id="19" name="Text 8"/>
          <p:cNvSpPr/>
          <p:nvPr/>
        </p:nvSpPr>
        <p:spPr>
          <a:xfrm>
            <a:off x="2733675" y="2019300"/>
            <a:ext cx="806958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Solidity智能合约开发</a:t>
            </a:r>
            <a:endParaRPr lang="en-US" sz="5400" dirty="0"/>
          </a:p>
        </p:txBody>
      </p:sp>
      <p:sp>
        <p:nvSpPr>
          <p:cNvPr id="20" name="Text 9"/>
          <p:cNvSpPr/>
          <p:nvPr/>
        </p:nvSpPr>
        <p:spPr>
          <a:xfrm>
            <a:off x="4043363" y="3162300"/>
            <a:ext cx="4105275" cy="1143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第13.1课：</a:t>
            </a:r>
            <a:r>
              <a:rPr lang="en-US" sz="2700" dirty="0">
                <a:solidFill>
                  <a:srgbClr val="4ADE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Ethers.js</a:t>
            </a:r>
            <a:r>
              <a:rPr lang="en-US" sz="27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基础与</a:t>
            </a:r>
            <a:r>
              <a:rPr lang="en-US" sz="27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MetaMask   交互</a:t>
            </a:r>
            <a:endParaRPr lang="en-US" sz="2700" dirty="0"/>
          </a:p>
        </p:txBody>
      </p:sp>
      <p:sp>
        <p:nvSpPr>
          <p:cNvPr id="21" name="Text 10"/>
          <p:cNvSpPr/>
          <p:nvPr/>
        </p:nvSpPr>
        <p:spPr>
          <a:xfrm>
            <a:off x="4248150" y="4762500"/>
            <a:ext cx="118872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第三阶段</a:t>
            </a:r>
            <a:endParaRPr lang="en-US" sz="1200" dirty="0"/>
          </a:p>
        </p:txBody>
      </p:sp>
      <p:sp>
        <p:nvSpPr>
          <p:cNvPr id="22" name="Text 11"/>
          <p:cNvSpPr/>
          <p:nvPr/>
        </p:nvSpPr>
        <p:spPr>
          <a:xfrm>
            <a:off x="5124450" y="4787900"/>
            <a:ext cx="457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|</a:t>
            </a:r>
            <a:endParaRPr lang="en-US" sz="1200" dirty="0"/>
          </a:p>
        </p:txBody>
      </p:sp>
      <p:sp>
        <p:nvSpPr>
          <p:cNvPr id="23" name="Text 12"/>
          <p:cNvSpPr/>
          <p:nvPr/>
        </p:nvSpPr>
        <p:spPr>
          <a:xfrm>
            <a:off x="5429250" y="4762500"/>
            <a:ext cx="1188720" cy="29019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开发框架与实战</a:t>
            </a:r>
            <a:endParaRPr lang="en-US" sz="1200" dirty="0"/>
          </a:p>
        </p:txBody>
      </p:sp>
      <p:sp>
        <p:nvSpPr>
          <p:cNvPr id="24" name="Text 13"/>
          <p:cNvSpPr/>
          <p:nvPr/>
        </p:nvSpPr>
        <p:spPr>
          <a:xfrm>
            <a:off x="6762750" y="4800600"/>
            <a:ext cx="457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|</a:t>
            </a:r>
            <a:endParaRPr lang="en-US" sz="1200" dirty="0"/>
          </a:p>
        </p:txBody>
      </p:sp>
      <p:sp>
        <p:nvSpPr>
          <p:cNvPr id="25" name="Text 14"/>
          <p:cNvSpPr/>
          <p:nvPr/>
        </p:nvSpPr>
        <p:spPr>
          <a:xfrm>
            <a:off x="7334250" y="4787900"/>
            <a:ext cx="799465" cy="25019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9333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前端交互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972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972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5562600" cy="7219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09725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8" y="1666875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724150"/>
            <a:ext cx="5105400" cy="3048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2724150"/>
            <a:ext cx="990600" cy="2762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5924550"/>
            <a:ext cx="510540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6048375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71600"/>
            <a:ext cx="5562600" cy="72199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609725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0813" y="1666875"/>
            <a:ext cx="3333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724150"/>
            <a:ext cx="5105400" cy="465201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800" y="2724150"/>
            <a:ext cx="990600" cy="2762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7473950"/>
            <a:ext cx="45339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7597775"/>
            <a:ext cx="152400" cy="1524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200382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662285" y="381000"/>
            <a:ext cx="802386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切换网络 | Switching Networks</a:t>
            </a:r>
            <a:endParaRPr lang="en-US" sz="3600" dirty="0"/>
          </a:p>
        </p:txBody>
      </p:sp>
      <p:sp>
        <p:nvSpPr>
          <p:cNvPr id="21" name="Text 2"/>
          <p:cNvSpPr/>
          <p:nvPr/>
        </p:nvSpPr>
        <p:spPr>
          <a:xfrm>
            <a:off x="1104900" y="1600200"/>
            <a:ext cx="2286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用户手动切换</a:t>
            </a:r>
            <a:endParaRPr lang="en-US" sz="2100" dirty="0"/>
          </a:p>
        </p:txBody>
      </p:sp>
      <p:sp>
        <p:nvSpPr>
          <p:cNvPr id="22" name="Text 3"/>
          <p:cNvSpPr/>
          <p:nvPr/>
        </p:nvSpPr>
        <p:spPr>
          <a:xfrm>
            <a:off x="609600" y="2152650"/>
            <a:ext cx="5105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用户可以在MetaMask界面中手动切换网络，应用通过监听</a:t>
            </a:r>
            <a:r>
              <a:rPr lang="en-US" sz="1200" dirty="0">
                <a:solidFill>
                  <a:srgbClr val="569CD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chainChanged</a:t>
            </a: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事件获取网络变化。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681355" y="2743200"/>
            <a:ext cx="5105400" cy="3048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监听网络切换事件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window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.ethereum.on(</a:t>
            </a: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'chainChanged'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 </a:t>
            </a: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(chainId)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=&gt; {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console.log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'网络已切换为:'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 </a:t>
            </a: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parseInt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(chainId, </a:t>
            </a:r>
            <a:r>
              <a:rPr lang="en-US" sz="1200" dirty="0">
                <a:solidFill>
                  <a:srgbClr val="B5CEA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16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));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// 重新创建Provider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const provider = new ethers.BrowserProvider(window.ethereum);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// 更新应用状态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updateNetwork(parseInt(chainId, 16));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// 可选：重新加载页面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// window.location.reload();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});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990600" y="6000750"/>
            <a:ext cx="47625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用户手动切换网络后，应用会收到</a:t>
            </a:r>
            <a:r>
              <a:rPr lang="en-US" sz="1200" dirty="0">
                <a:solidFill>
                  <a:srgbClr val="569CD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chainChanged</a:t>
            </a: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事件通知，此时需要更新Provider和应用状态。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6972300" y="1600200"/>
            <a:ext cx="2286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程序请求切换</a:t>
            </a:r>
            <a:endParaRPr lang="en-US" sz="2100" dirty="0"/>
          </a:p>
        </p:txBody>
      </p:sp>
      <p:sp>
        <p:nvSpPr>
          <p:cNvPr id="26" name="Text 7"/>
          <p:cNvSpPr/>
          <p:nvPr/>
        </p:nvSpPr>
        <p:spPr>
          <a:xfrm>
            <a:off x="6477000" y="2152650"/>
            <a:ext cx="51054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应用可以通过</a:t>
            </a:r>
            <a:r>
              <a:rPr lang="en-US" sz="1200" dirty="0">
                <a:solidFill>
                  <a:srgbClr val="569CD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wallet_switchEthereumChain</a:t>
            </a: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方法请求用户切换网络，如果网络不存在则先添加。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6501130" y="2710815"/>
            <a:ext cx="5105400" cy="5105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切换到指定网络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async function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switchNetwork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(chainId) {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try {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await window.ethereum.request({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method: 'wallet_switchEthereumChain',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params: [{ chainId: `0x${chainId.toString(16)}` }]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});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console.log('网络切换成功');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} catch (error) {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if (error.code === 4902) {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// 网络不存在，需要添加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console.log('网络不存在，尝试添加');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await addNetwork(chainId);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} else if (error.code === 4001) {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console.log('用户拒绝切换网络');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} else {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console.error('切换网络失败:', error);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}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}</a:t>
            </a:r>
            <a:endParaRPr lang="en-US" sz="12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6896100" y="7550150"/>
            <a:ext cx="475488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程序切换网络需要用户授权，应用应处理用户拒绝的情况。</a:t>
            </a:r>
            <a:endParaRPr lang="en-US" sz="1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4705985" y="2697480"/>
            <a:ext cx="1039495" cy="267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  <a:sym typeface="+mn-ea"/>
              </a:rPr>
              <a:t>JavaScript</a:t>
            </a:r>
            <a:endParaRPr lang="zh-CN" altLang="en-US" sz="1200"/>
          </a:p>
        </p:txBody>
      </p:sp>
      <p:sp>
        <p:nvSpPr>
          <p:cNvPr id="32" name="文本框 31"/>
          <p:cNvSpPr txBox="1"/>
          <p:nvPr/>
        </p:nvSpPr>
        <p:spPr>
          <a:xfrm>
            <a:off x="10591800" y="2724785"/>
            <a:ext cx="9906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  <a:sym typeface="+mn-ea"/>
              </a:rPr>
              <a:t>JavaScript</a:t>
            </a:r>
            <a:endParaRPr lang="zh-CN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00150"/>
            <a:ext cx="11620500" cy="1981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13716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428750"/>
            <a:ext cx="133350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1771650"/>
            <a:ext cx="3695700" cy="1257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18859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2343150"/>
            <a:ext cx="354330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150" y="1771650"/>
            <a:ext cx="36957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50" y="188595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350" y="2343150"/>
            <a:ext cx="3543300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150" y="1771650"/>
            <a:ext cx="369570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4350" y="18859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4350" y="2343150"/>
            <a:ext cx="35433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750" y="3333750"/>
            <a:ext cx="11620500" cy="2133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35052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875" y="3562350"/>
            <a:ext cx="13335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150" y="3905250"/>
            <a:ext cx="5600700" cy="1409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350" y="40195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4248150"/>
            <a:ext cx="5448300" cy="800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3150" y="3905250"/>
            <a:ext cx="5600700" cy="1409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29350" y="4019550"/>
            <a:ext cx="1905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9350" y="4248150"/>
            <a:ext cx="5448300" cy="9906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285750" y="285750"/>
            <a:ext cx="200382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endParaRPr lang="en-US" sz="3600" dirty="0"/>
          </a:p>
        </p:txBody>
      </p:sp>
      <p:sp>
        <p:nvSpPr>
          <p:cNvPr id="27" name="Text 1"/>
          <p:cNvSpPr/>
          <p:nvPr/>
        </p:nvSpPr>
        <p:spPr>
          <a:xfrm>
            <a:off x="567035" y="285750"/>
            <a:ext cx="579501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Sending Transactions</a:t>
            </a:r>
            <a:endParaRPr lang="en-US" sz="3600" dirty="0"/>
          </a:p>
        </p:txBody>
      </p:sp>
      <p:sp>
        <p:nvSpPr>
          <p:cNvPr id="28" name="Text 2"/>
          <p:cNvSpPr/>
          <p:nvPr/>
        </p:nvSpPr>
        <p:spPr>
          <a:xfrm>
            <a:off x="857250" y="1352550"/>
            <a:ext cx="109728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交易类型</a:t>
            </a:r>
            <a:endParaRPr lang="en-US" sz="1800" dirty="0"/>
          </a:p>
        </p:txBody>
      </p:sp>
      <p:sp>
        <p:nvSpPr>
          <p:cNvPr id="29" name="Text 3"/>
          <p:cNvSpPr/>
          <p:nvPr/>
        </p:nvSpPr>
        <p:spPr>
          <a:xfrm>
            <a:off x="742950" y="1847850"/>
            <a:ext cx="7315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ETH转账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514350" y="2114550"/>
            <a:ext cx="35433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发送原生代币到指定地址</a:t>
            </a:r>
            <a:endParaRPr lang="en-US" sz="1050" dirty="0"/>
          </a:p>
        </p:txBody>
      </p:sp>
      <p:sp>
        <p:nvSpPr>
          <p:cNvPr id="31" name="Text 5"/>
          <p:cNvSpPr/>
          <p:nvPr/>
        </p:nvSpPr>
        <p:spPr>
          <a:xfrm>
            <a:off x="628650" y="2457450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ETH转账</a:t>
            </a:r>
            <a:endParaRPr lang="en-US" sz="1050" dirty="0"/>
          </a:p>
        </p:txBody>
      </p:sp>
      <p:sp>
        <p:nvSpPr>
          <p:cNvPr id="32" name="Text 6"/>
          <p:cNvSpPr/>
          <p:nvPr/>
        </p:nvSpPr>
        <p:spPr>
          <a:xfrm>
            <a:off x="628650" y="2647950"/>
            <a:ext cx="3977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receipt = await tx.wait();</a:t>
            </a: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4514850" y="1847850"/>
            <a:ext cx="7315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合约调用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4324350" y="2114550"/>
            <a:ext cx="35433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调用合约函数并修改状态</a:t>
            </a:r>
            <a:endParaRPr lang="en-US" sz="1050" dirty="0"/>
          </a:p>
        </p:txBody>
      </p:sp>
      <p:sp>
        <p:nvSpPr>
          <p:cNvPr id="35" name="Text 9"/>
          <p:cNvSpPr/>
          <p:nvPr/>
        </p:nvSpPr>
        <p:spPr>
          <a:xfrm>
            <a:off x="4438650" y="2457450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调用状态修改函数</a:t>
            </a:r>
            <a:endParaRPr lang="en-US" sz="1050" dirty="0"/>
          </a:p>
        </p:txBody>
      </p:sp>
      <p:sp>
        <p:nvSpPr>
          <p:cNvPr id="36" name="Text 10"/>
          <p:cNvSpPr/>
          <p:nvPr/>
        </p:nvSpPr>
        <p:spPr>
          <a:xfrm>
            <a:off x="4438650" y="2647950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 tx.wait();</a:t>
            </a:r>
            <a:endParaRPr lang="en-US" sz="1050" dirty="0"/>
          </a:p>
        </p:txBody>
      </p:sp>
      <p:sp>
        <p:nvSpPr>
          <p:cNvPr id="37" name="Text 11"/>
          <p:cNvSpPr/>
          <p:nvPr/>
        </p:nvSpPr>
        <p:spPr>
          <a:xfrm>
            <a:off x="8362950" y="1847850"/>
            <a:ext cx="7315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合约部署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8134350" y="2114550"/>
            <a:ext cx="35433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部署新合约并传递参数</a:t>
            </a:r>
            <a:endParaRPr lang="en-US" sz="1050" dirty="0"/>
          </a:p>
        </p:txBody>
      </p:sp>
      <p:sp>
        <p:nvSpPr>
          <p:cNvPr id="39" name="Text 13"/>
          <p:cNvSpPr/>
          <p:nvPr/>
        </p:nvSpPr>
        <p:spPr>
          <a:xfrm>
            <a:off x="8248650" y="2457450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部署新合约</a:t>
            </a:r>
            <a:endParaRPr lang="en-US" sz="1050" dirty="0"/>
          </a:p>
        </p:txBody>
      </p:sp>
      <p:sp>
        <p:nvSpPr>
          <p:cNvPr id="40" name="Text 14"/>
          <p:cNvSpPr/>
          <p:nvPr/>
        </p:nvSpPr>
        <p:spPr>
          <a:xfrm>
            <a:off x="8248650" y="2647950"/>
            <a:ext cx="3314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 tx.wait();</a:t>
            </a:r>
            <a:endParaRPr lang="en-US" sz="1050" dirty="0"/>
          </a:p>
        </p:txBody>
      </p:sp>
      <p:sp>
        <p:nvSpPr>
          <p:cNvPr id="41" name="Text 15"/>
          <p:cNvSpPr/>
          <p:nvPr/>
        </p:nvSpPr>
        <p:spPr>
          <a:xfrm>
            <a:off x="857250" y="3486150"/>
            <a:ext cx="164592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交易选项配置</a:t>
            </a:r>
            <a:endParaRPr lang="en-US" sz="1800" dirty="0"/>
          </a:p>
        </p:txBody>
      </p:sp>
      <p:sp>
        <p:nvSpPr>
          <p:cNvPr id="42" name="Text 16"/>
          <p:cNvSpPr/>
          <p:nvPr/>
        </p:nvSpPr>
        <p:spPr>
          <a:xfrm>
            <a:off x="742950" y="3981450"/>
            <a:ext cx="685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Gas配置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628650" y="4362450"/>
            <a:ext cx="5219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传统Gas价格</a:t>
            </a:r>
            <a:endParaRPr lang="en-US" sz="1050" dirty="0"/>
          </a:p>
        </p:txBody>
      </p:sp>
      <p:sp>
        <p:nvSpPr>
          <p:cNvPr id="44" name="Text 18"/>
          <p:cNvSpPr/>
          <p:nvPr/>
        </p:nvSpPr>
        <p:spPr>
          <a:xfrm>
            <a:off x="628650" y="4552950"/>
            <a:ext cx="6263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gasPrice: ethers.parseUnits('20', 'gwei'),</a:t>
            </a:r>
            <a:endParaRPr lang="en-US" sz="1050" dirty="0"/>
          </a:p>
        </p:txBody>
      </p:sp>
      <p:sp>
        <p:nvSpPr>
          <p:cNvPr id="45" name="Text 19"/>
          <p:cNvSpPr/>
          <p:nvPr/>
        </p:nvSpPr>
        <p:spPr>
          <a:xfrm>
            <a:off x="628650" y="4743450"/>
            <a:ext cx="6263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maxFeePerGas: ethers.parseUnits('30', 'gwei'),</a:t>
            </a:r>
            <a:endParaRPr lang="en-US" sz="1050" dirty="0"/>
          </a:p>
        </p:txBody>
      </p:sp>
      <p:sp>
        <p:nvSpPr>
          <p:cNvPr id="46" name="Text 20"/>
          <p:cNvSpPr/>
          <p:nvPr/>
        </p:nvSpPr>
        <p:spPr>
          <a:xfrm>
            <a:off x="6496050" y="3981450"/>
            <a:ext cx="685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估算Gas</a:t>
            </a:r>
            <a:endParaRPr lang="en-US" sz="1200" dirty="0"/>
          </a:p>
        </p:txBody>
      </p:sp>
      <p:sp>
        <p:nvSpPr>
          <p:cNvPr id="47" name="Text 21"/>
          <p:cNvSpPr/>
          <p:nvPr/>
        </p:nvSpPr>
        <p:spPr>
          <a:xfrm>
            <a:off x="6343650" y="4362450"/>
            <a:ext cx="5219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估算Gas使用量</a:t>
            </a:r>
            <a:endParaRPr lang="en-US" sz="1050" dirty="0"/>
          </a:p>
        </p:txBody>
      </p:sp>
      <p:sp>
        <p:nvSpPr>
          <p:cNvPr id="48" name="Text 22"/>
          <p:cNvSpPr/>
          <p:nvPr/>
        </p:nvSpPr>
        <p:spPr>
          <a:xfrm>
            <a:off x="6343650" y="4552950"/>
            <a:ext cx="62636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gasEstimate = await signer.estimateGas({</a:t>
            </a:r>
            <a:endParaRPr lang="en-US" sz="1050" dirty="0"/>
          </a:p>
        </p:txBody>
      </p:sp>
      <p:sp>
        <p:nvSpPr>
          <p:cNvPr id="49" name="Text 23"/>
          <p:cNvSpPr/>
          <p:nvPr/>
        </p:nvSpPr>
        <p:spPr>
          <a:xfrm>
            <a:off x="6343650" y="4743450"/>
            <a:ext cx="5219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to: '0x...',</a:t>
            </a:r>
            <a:endParaRPr lang="en-US" sz="1050" dirty="0"/>
          </a:p>
        </p:txBody>
      </p:sp>
      <p:sp>
        <p:nvSpPr>
          <p:cNvPr id="50" name="Text 24"/>
          <p:cNvSpPr/>
          <p:nvPr/>
        </p:nvSpPr>
        <p:spPr>
          <a:xfrm>
            <a:off x="6343650" y="4933950"/>
            <a:ext cx="52197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});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5819775" cy="344090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00200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095030"/>
            <a:ext cx="5362575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75" y="1371600"/>
            <a:ext cx="5762625" cy="344090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975" y="1600200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0" y="1657350"/>
            <a:ext cx="28575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975" y="3250406"/>
            <a:ext cx="5362575" cy="13335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381000" y="381000"/>
            <a:ext cx="45720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✍️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876300" y="381000"/>
            <a:ext cx="736092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签名消息 | Signing Messages</a:t>
            </a:r>
            <a:endParaRPr lang="en-US" sz="3600" dirty="0"/>
          </a:p>
        </p:txBody>
      </p:sp>
      <p:sp>
        <p:nvSpPr>
          <p:cNvPr id="14" name="Text 2"/>
          <p:cNvSpPr/>
          <p:nvPr/>
        </p:nvSpPr>
        <p:spPr>
          <a:xfrm>
            <a:off x="1066800" y="1600200"/>
            <a:ext cx="253746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签名用途 | Purposes</a:t>
            </a:r>
            <a:endParaRPr lang="en-US" sz="1800" dirty="0"/>
          </a:p>
        </p:txBody>
      </p:sp>
      <p:sp>
        <p:nvSpPr>
          <p:cNvPr id="15" name="Text 3"/>
          <p:cNvSpPr/>
          <p:nvPr/>
        </p:nvSpPr>
        <p:spPr>
          <a:xfrm>
            <a:off x="609600" y="2095500"/>
            <a:ext cx="536257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25"/>
              </a:lnSpc>
              <a:buSzPct val="100000"/>
              <a:buChar char="•"/>
            </a:pPr>
            <a:r>
              <a:rPr lang="en-US" sz="1140" dirty="0">
                <a:solidFill>
                  <a:srgbClr val="FACC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身份验证</a:t>
            </a: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：证明拥有私钥，无需发送交易</a:t>
            </a:r>
            <a:endParaRPr lang="en-US" sz="1140" dirty="0"/>
          </a:p>
        </p:txBody>
      </p:sp>
      <p:sp>
        <p:nvSpPr>
          <p:cNvPr id="16" name="Text 4"/>
          <p:cNvSpPr/>
          <p:nvPr/>
        </p:nvSpPr>
        <p:spPr>
          <a:xfrm>
            <a:off x="609600" y="2403277"/>
            <a:ext cx="536257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25"/>
              </a:lnSpc>
              <a:buSzPct val="100000"/>
              <a:buChar char="•"/>
            </a:pPr>
            <a:r>
              <a:rPr lang="en-US" sz="1140" dirty="0">
                <a:solidFill>
                  <a:srgbClr val="FACC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授权操作</a:t>
            </a: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：离线签名，委托他人执行</a:t>
            </a:r>
            <a:endParaRPr lang="en-US" sz="1140" dirty="0"/>
          </a:p>
        </p:txBody>
      </p:sp>
      <p:sp>
        <p:nvSpPr>
          <p:cNvPr id="17" name="Text 5"/>
          <p:cNvSpPr/>
          <p:nvPr/>
        </p:nvSpPr>
        <p:spPr>
          <a:xfrm>
            <a:off x="609600" y="2711053"/>
            <a:ext cx="536257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25"/>
              </a:lnSpc>
              <a:buSzPct val="100000"/>
              <a:buChar char="•"/>
            </a:pPr>
            <a:r>
              <a:rPr lang="en-US" sz="1140" dirty="0">
                <a:solidFill>
                  <a:srgbClr val="FACC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数据完整性</a:t>
            </a: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：验证数据来源，防止篡改</a:t>
            </a:r>
            <a:endParaRPr lang="en-US" sz="1140" dirty="0"/>
          </a:p>
        </p:txBody>
      </p:sp>
      <p:sp>
        <p:nvSpPr>
          <p:cNvPr id="18" name="Text 6"/>
          <p:cNvSpPr/>
          <p:nvPr/>
        </p:nvSpPr>
        <p:spPr>
          <a:xfrm>
            <a:off x="762000" y="3276005"/>
            <a:ext cx="5057775" cy="110728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证明地址所有权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message = "我拥有这个地址";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signature = await signer.signMessage(message);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验证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recovered = ethers.verifyMessage(message, signature);</a:t>
            </a:r>
            <a:endParaRPr lang="en-US" sz="1080" dirty="0"/>
          </a:p>
        </p:txBody>
      </p:sp>
      <p:sp>
        <p:nvSpPr>
          <p:cNvPr id="19" name="Text 7"/>
          <p:cNvSpPr/>
          <p:nvPr/>
        </p:nvSpPr>
        <p:spPr>
          <a:xfrm>
            <a:off x="7115175" y="1600200"/>
            <a:ext cx="277749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EIP-191标准 | EIP-191</a:t>
            </a:r>
            <a:endParaRPr lang="en-US" sz="1800" dirty="0"/>
          </a:p>
        </p:txBody>
      </p:sp>
      <p:sp>
        <p:nvSpPr>
          <p:cNvPr id="20" name="Text 8"/>
          <p:cNvSpPr/>
          <p:nvPr/>
        </p:nvSpPr>
        <p:spPr>
          <a:xfrm>
            <a:off x="6657975" y="2095500"/>
            <a:ext cx="536257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25"/>
              </a:lnSpc>
              <a:buNone/>
            </a:pP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标准格式消息签名：</a:t>
            </a:r>
            <a:endParaRPr lang="en-US" sz="1140" dirty="0"/>
          </a:p>
        </p:txBody>
      </p:sp>
      <p:sp>
        <p:nvSpPr>
          <p:cNvPr id="21" name="Text 9"/>
          <p:cNvSpPr/>
          <p:nvPr/>
        </p:nvSpPr>
        <p:spPr>
          <a:xfrm>
            <a:off x="6657975" y="2403277"/>
            <a:ext cx="6435090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25"/>
              </a:lnSpc>
              <a:buSzPct val="100000"/>
              <a:buChar char="•"/>
            </a:pP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消息前缀：</a:t>
            </a:r>
            <a:r>
              <a:rPr lang="en-US" sz="1140" dirty="0">
                <a:solidFill>
                  <a:srgbClr val="4ADE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"\x19Ethereum Signed Message:\n"</a:t>
            </a:r>
            <a:endParaRPr lang="en-US" sz="1140" dirty="0"/>
          </a:p>
        </p:txBody>
      </p:sp>
      <p:sp>
        <p:nvSpPr>
          <p:cNvPr id="22" name="Text 10"/>
          <p:cNvSpPr/>
          <p:nvPr/>
        </p:nvSpPr>
        <p:spPr>
          <a:xfrm>
            <a:off x="6657975" y="2672953"/>
            <a:ext cx="536257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25"/>
              </a:lnSpc>
              <a:buSzPct val="100000"/>
              <a:buChar char="•"/>
            </a:pP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计算消息哈希</a:t>
            </a:r>
            <a:endParaRPr lang="en-US" sz="1140" dirty="0"/>
          </a:p>
        </p:txBody>
      </p:sp>
      <p:sp>
        <p:nvSpPr>
          <p:cNvPr id="23" name="Text 11"/>
          <p:cNvSpPr/>
          <p:nvPr/>
        </p:nvSpPr>
        <p:spPr>
          <a:xfrm>
            <a:off x="6657975" y="2942630"/>
            <a:ext cx="536257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25"/>
              </a:lnSpc>
              <a:buSzPct val="100000"/>
              <a:buChar char="•"/>
            </a:pP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</a:t>
            </a:r>
            <a:r>
              <a:rPr lang="en-US" sz="1140" dirty="0">
                <a:solidFill>
                  <a:srgbClr val="4ADE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signMessage</a:t>
            </a: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方法签名</a:t>
            </a:r>
            <a:endParaRPr lang="en-US" sz="1140" dirty="0"/>
          </a:p>
        </p:txBody>
      </p:sp>
      <p:sp>
        <p:nvSpPr>
          <p:cNvPr id="24" name="Text 12"/>
          <p:cNvSpPr/>
          <p:nvPr/>
        </p:nvSpPr>
        <p:spPr>
          <a:xfrm>
            <a:off x="6810375" y="3431381"/>
            <a:ext cx="5057775" cy="87570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message = "Hello, Ethereum!";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messageHash = ethers.hashMessage(message);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signature = await signer.signMessage(message);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recovered = ethers.verifyMessage(message, signature);</a:t>
            </a:r>
            <a:endParaRPr lang="en-US" sz="1080" dirty="0"/>
          </a:p>
        </p:txBody>
      </p:sp>
      <p:sp>
        <p:nvSpPr>
          <p:cNvPr id="25" name="Text 13"/>
          <p:cNvSpPr/>
          <p:nvPr/>
        </p:nvSpPr>
        <p:spPr>
          <a:xfrm>
            <a:off x="13163550" y="1600200"/>
            <a:ext cx="305181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EIP-712结构化 | EIP-712</a:t>
            </a:r>
            <a:endParaRPr lang="en-US" sz="1800" dirty="0"/>
          </a:p>
        </p:txBody>
      </p:sp>
      <p:sp>
        <p:nvSpPr>
          <p:cNvPr id="26" name="Text 14"/>
          <p:cNvSpPr/>
          <p:nvPr/>
        </p:nvSpPr>
        <p:spPr>
          <a:xfrm>
            <a:off x="12706350" y="2095500"/>
            <a:ext cx="606742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25"/>
              </a:lnSpc>
              <a:buNone/>
            </a:pP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签名结构化数据：</a:t>
            </a:r>
            <a:endParaRPr lang="en-US" sz="1140" dirty="0"/>
          </a:p>
        </p:txBody>
      </p:sp>
      <p:sp>
        <p:nvSpPr>
          <p:cNvPr id="27" name="Text 15"/>
          <p:cNvSpPr/>
          <p:nvPr/>
        </p:nvSpPr>
        <p:spPr>
          <a:xfrm>
            <a:off x="12706350" y="2403277"/>
            <a:ext cx="606742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25"/>
              </a:lnSpc>
              <a:buSzPct val="100000"/>
              <a:buChar char="•"/>
            </a:pP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定义</a:t>
            </a:r>
            <a:r>
              <a:rPr lang="en-US" sz="1140" dirty="0">
                <a:solidFill>
                  <a:srgbClr val="C084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domain</a:t>
            </a: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、</a:t>
            </a:r>
            <a:r>
              <a:rPr lang="en-US" sz="1140" dirty="0">
                <a:solidFill>
                  <a:srgbClr val="C084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types</a:t>
            </a: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和</a:t>
            </a:r>
            <a:r>
              <a:rPr lang="en-US" sz="1140" dirty="0">
                <a:solidFill>
                  <a:srgbClr val="C084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value</a:t>
            </a:r>
            <a:endParaRPr lang="en-US" sz="1140" dirty="0"/>
          </a:p>
        </p:txBody>
      </p:sp>
      <p:sp>
        <p:nvSpPr>
          <p:cNvPr id="28" name="Text 16"/>
          <p:cNvSpPr/>
          <p:nvPr/>
        </p:nvSpPr>
        <p:spPr>
          <a:xfrm>
            <a:off x="12706350" y="2672953"/>
            <a:ext cx="606742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25"/>
              </a:lnSpc>
              <a:buSzPct val="100000"/>
              <a:buChar char="•"/>
            </a:pP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</a:t>
            </a:r>
            <a:r>
              <a:rPr lang="en-US" sz="1140" dirty="0">
                <a:solidFill>
                  <a:srgbClr val="C084F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signTypedData</a:t>
            </a: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方法</a:t>
            </a:r>
            <a:endParaRPr lang="en-US" sz="1140" dirty="0"/>
          </a:p>
        </p:txBody>
      </p:sp>
      <p:sp>
        <p:nvSpPr>
          <p:cNvPr id="29" name="Text 17"/>
          <p:cNvSpPr/>
          <p:nvPr/>
        </p:nvSpPr>
        <p:spPr>
          <a:xfrm>
            <a:off x="12706350" y="2942630"/>
            <a:ext cx="6067425" cy="231577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25"/>
              </a:lnSpc>
              <a:buSzPct val="100000"/>
              <a:buChar char="•"/>
            </a:pPr>
            <a:r>
              <a:rPr lang="en-US" sz="114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验证时需提供完整类型定义</a:t>
            </a:r>
            <a:endParaRPr lang="en-US" sz="1140" dirty="0"/>
          </a:p>
        </p:txBody>
      </p:sp>
      <p:sp>
        <p:nvSpPr>
          <p:cNvPr id="30" name="Text 18"/>
          <p:cNvSpPr/>
          <p:nvPr/>
        </p:nvSpPr>
        <p:spPr>
          <a:xfrm>
            <a:off x="12858750" y="3431381"/>
            <a:ext cx="5743575" cy="87570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domain = { name: 'MyApp', version: '1' };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types = { Person: [{ name: 'name', type: 'string' }] };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value = { name: 'Alice' };</a:t>
            </a:r>
            <a:endParaRPr lang="en-US" sz="1080" dirty="0"/>
          </a:p>
          <a:p>
            <a:pPr marL="0" indent="0">
              <a:lnSpc>
                <a:spcPts val="173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signature = await signer.signTypedData(domain, types, value);</a:t>
            </a:r>
            <a:endParaRPr lang="en-US" sz="10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58577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8577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11811000" cy="59093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50495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4305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06692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432596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798266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163937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493591"/>
            <a:ext cx="171450" cy="13707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725912"/>
            <a:ext cx="11620500" cy="33367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4059585"/>
            <a:ext cx="11620500" cy="295468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269135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963" y="4307235"/>
            <a:ext cx="142875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4831110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519678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5562451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" y="5928122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" y="6257776"/>
            <a:ext cx="171450" cy="13707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2000" y="6490097"/>
            <a:ext cx="11430000" cy="333673"/>
          </a:xfrm>
          <a:prstGeom prst="rect">
            <a:avLst/>
          </a:prstGeom>
        </p:spPr>
      </p:pic>
      <p:sp>
        <p:nvSpPr>
          <p:cNvPr id="24" name="Text 1"/>
          <p:cNvSpPr/>
          <p:nvPr/>
        </p:nvSpPr>
        <p:spPr>
          <a:xfrm>
            <a:off x="662285" y="381000"/>
            <a:ext cx="6355080" cy="6858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最佳实践 | Best Practices</a:t>
            </a:r>
            <a:endParaRPr lang="en-US" sz="3600" dirty="0"/>
          </a:p>
        </p:txBody>
      </p:sp>
      <p:sp>
        <p:nvSpPr>
          <p:cNvPr id="25" name="Text 2"/>
          <p:cNvSpPr/>
          <p:nvPr/>
        </p:nvSpPr>
        <p:spPr>
          <a:xfrm>
            <a:off x="990600" y="1485900"/>
            <a:ext cx="237744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✅ DO（推荐做法）</a:t>
            </a:r>
            <a:endParaRPr lang="en-US" sz="1800" dirty="0"/>
          </a:p>
        </p:txBody>
      </p:sp>
      <p:sp>
        <p:nvSpPr>
          <p:cNvPr id="26" name="Text 3"/>
          <p:cNvSpPr/>
          <p:nvPr/>
        </p:nvSpPr>
        <p:spPr>
          <a:xfrm>
            <a:off x="800100" y="1981200"/>
            <a:ext cx="502920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错误处理</a:t>
            </a: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：使用try-catch，处理用户拒绝情况，提供友好错误提示</a:t>
            </a:r>
            <a:endParaRPr lang="en-US" sz="1140" dirty="0"/>
          </a:p>
        </p:txBody>
      </p:sp>
      <p:sp>
        <p:nvSpPr>
          <p:cNvPr id="27" name="Text 4"/>
          <p:cNvSpPr/>
          <p:nvPr/>
        </p:nvSpPr>
        <p:spPr>
          <a:xfrm>
            <a:off x="781050" y="2346871"/>
            <a:ext cx="342900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用户体验</a:t>
            </a: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：显示加载状态，提供交易进度反馈</a:t>
            </a:r>
            <a:endParaRPr lang="en-US" sz="1140" dirty="0"/>
          </a:p>
        </p:txBody>
      </p:sp>
      <p:sp>
        <p:nvSpPr>
          <p:cNvPr id="28" name="Text 5"/>
          <p:cNvSpPr/>
          <p:nvPr/>
        </p:nvSpPr>
        <p:spPr>
          <a:xfrm>
            <a:off x="800100" y="2712541"/>
            <a:ext cx="304038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安全性</a:t>
            </a: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：验证用户输入，检查余额和Gas</a:t>
            </a:r>
            <a:endParaRPr lang="en-US" sz="1140" dirty="0"/>
          </a:p>
        </p:txBody>
      </p:sp>
      <p:sp>
        <p:nvSpPr>
          <p:cNvPr id="29" name="Text 6"/>
          <p:cNvSpPr/>
          <p:nvPr/>
        </p:nvSpPr>
        <p:spPr>
          <a:xfrm>
            <a:off x="819150" y="3078212"/>
            <a:ext cx="342900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性能优化</a:t>
            </a: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：缓存Provider实例，批量读取数据</a:t>
            </a:r>
            <a:endParaRPr lang="en-US" sz="1140" dirty="0"/>
          </a:p>
        </p:txBody>
      </p:sp>
      <p:sp>
        <p:nvSpPr>
          <p:cNvPr id="30" name="Text 7"/>
          <p:cNvSpPr/>
          <p:nvPr/>
        </p:nvSpPr>
        <p:spPr>
          <a:xfrm>
            <a:off x="819150" y="3459212"/>
            <a:ext cx="834390" cy="205829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✅ 好的做法</a:t>
            </a:r>
            <a:endParaRPr lang="en-US" sz="1080" dirty="0"/>
          </a:p>
        </p:txBody>
      </p:sp>
      <p:sp>
        <p:nvSpPr>
          <p:cNvPr id="31" name="Text 8"/>
          <p:cNvSpPr/>
          <p:nvPr/>
        </p:nvSpPr>
        <p:spPr>
          <a:xfrm>
            <a:off x="647700" y="3802112"/>
            <a:ext cx="42679620" cy="181273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30"/>
              </a:lnSpc>
              <a:buNone/>
            </a:pPr>
            <a:r>
              <a:rPr lang="en-US" sz="102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class GoodPractice { constructor() { if (!GoodPractice.provider) { GoodPractice.provider = new ethers.BrowserProvider(window.ethereum); } this.provider = GoodPractice.provider; } async connectWithErrorHandling() { try { const accounts = await window.ethereum.request({ method: 'eth_requestAccounts' }); return accounts[0]; } catch (error) { if (error.code === 4001) { this.showError('用户拒绝了连接请求'); } else { this.showError('连接失败，请重试'); } throw error; } } }</a:t>
            </a:r>
            <a:endParaRPr lang="en-US" sz="1020" dirty="0"/>
          </a:p>
        </p:txBody>
      </p:sp>
      <p:sp>
        <p:nvSpPr>
          <p:cNvPr id="32" name="Text 9"/>
          <p:cNvSpPr/>
          <p:nvPr/>
        </p:nvSpPr>
        <p:spPr>
          <a:xfrm>
            <a:off x="1181100" y="4250085"/>
            <a:ext cx="284607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❌ DON'T（避免做法）</a:t>
            </a:r>
            <a:endParaRPr lang="en-US" sz="1800" dirty="0"/>
          </a:p>
        </p:txBody>
      </p:sp>
      <p:sp>
        <p:nvSpPr>
          <p:cNvPr id="33" name="Text 10"/>
          <p:cNvSpPr/>
          <p:nvPr/>
        </p:nvSpPr>
        <p:spPr>
          <a:xfrm>
            <a:off x="1028700" y="4745385"/>
            <a:ext cx="345186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不要硬编码</a:t>
            </a: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：不要硬编码RPC URL和合约地址</a:t>
            </a:r>
            <a:endParaRPr lang="en-US" sz="1140" dirty="0"/>
          </a:p>
        </p:txBody>
      </p:sp>
      <p:sp>
        <p:nvSpPr>
          <p:cNvPr id="34" name="Text 11"/>
          <p:cNvSpPr/>
          <p:nvPr/>
        </p:nvSpPr>
        <p:spPr>
          <a:xfrm>
            <a:off x="990600" y="5111055"/>
            <a:ext cx="342900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不要忽略错误</a:t>
            </a: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：不要静默失败，记录错误日志</a:t>
            </a:r>
            <a:endParaRPr lang="en-US" sz="1140" dirty="0"/>
          </a:p>
        </p:txBody>
      </p:sp>
      <p:sp>
        <p:nvSpPr>
          <p:cNvPr id="35" name="Text 12"/>
          <p:cNvSpPr/>
          <p:nvPr/>
        </p:nvSpPr>
        <p:spPr>
          <a:xfrm>
            <a:off x="990600" y="5476726"/>
            <a:ext cx="377190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不要过度请求</a:t>
            </a: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：不要频繁请求连接，合理使用缓存</a:t>
            </a:r>
            <a:endParaRPr lang="en-US" sz="1140" dirty="0"/>
          </a:p>
        </p:txBody>
      </p:sp>
      <p:sp>
        <p:nvSpPr>
          <p:cNvPr id="36" name="Text 13"/>
          <p:cNvSpPr/>
          <p:nvPr/>
        </p:nvSpPr>
        <p:spPr>
          <a:xfrm>
            <a:off x="990600" y="5842397"/>
            <a:ext cx="308610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不要暴露私钥</a:t>
            </a: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：永远不要在前端存储私钥</a:t>
            </a:r>
            <a:endParaRPr lang="en-US" sz="1140" dirty="0"/>
          </a:p>
        </p:txBody>
      </p:sp>
      <p:sp>
        <p:nvSpPr>
          <p:cNvPr id="37" name="Text 14"/>
          <p:cNvSpPr/>
          <p:nvPr/>
        </p:nvSpPr>
        <p:spPr>
          <a:xfrm>
            <a:off x="1009650" y="6223397"/>
            <a:ext cx="994410" cy="205829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❌ 不好的做法</a:t>
            </a:r>
            <a:endParaRPr lang="en-US" sz="1080" dirty="0"/>
          </a:p>
        </p:txBody>
      </p:sp>
      <p:sp>
        <p:nvSpPr>
          <p:cNvPr id="38" name="Text 15"/>
          <p:cNvSpPr/>
          <p:nvPr/>
        </p:nvSpPr>
        <p:spPr>
          <a:xfrm>
            <a:off x="838200" y="6566297"/>
            <a:ext cx="35185350" cy="181273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30"/>
              </a:lnSpc>
              <a:buNone/>
            </a:pPr>
            <a:r>
              <a:rPr lang="en-US" sz="102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class BadPractice { async connect() { // 没有错误处理 const accounts = await window.ethereum.request({ method: 'eth_requestAccounts' }); return accounts[0]; } }</a:t>
            </a:r>
            <a:endParaRPr lang="en-US" sz="10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518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1713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600200"/>
            <a:ext cx="342900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171700"/>
            <a:ext cx="56388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2410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41935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171700"/>
            <a:ext cx="5638800" cy="76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324100"/>
            <a:ext cx="34290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241935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086100"/>
            <a:ext cx="5638800" cy="762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238500"/>
            <a:ext cx="34290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33337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086100"/>
            <a:ext cx="56388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3238500"/>
            <a:ext cx="34290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9850" y="33337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152900"/>
            <a:ext cx="11430000" cy="2362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457700"/>
            <a:ext cx="3429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5067300"/>
            <a:ext cx="3555950" cy="1219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201" y="4953000"/>
            <a:ext cx="228600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7950" y="5067300"/>
            <a:ext cx="3555950" cy="1219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1551" y="4953000"/>
            <a:ext cx="228600" cy="228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6301" y="5067300"/>
            <a:ext cx="3555950" cy="1219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89902" y="4953000"/>
            <a:ext cx="228600" cy="228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6515100"/>
            <a:ext cx="11430000" cy="283591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233779" cy="800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6300"/>
              </a:lnSpc>
              <a:buNone/>
            </a:pPr>
            <a:endParaRPr lang="en-US" sz="4200" dirty="0"/>
          </a:p>
        </p:txBody>
      </p:sp>
      <p:sp>
        <p:nvSpPr>
          <p:cNvPr id="29" name="Text 1"/>
          <p:cNvSpPr/>
          <p:nvPr/>
        </p:nvSpPr>
        <p:spPr>
          <a:xfrm>
            <a:off x="728216" y="381000"/>
            <a:ext cx="84582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63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课程总结 | Course Summary</a:t>
            </a:r>
            <a:endParaRPr lang="en-US" sz="4200" dirty="0"/>
          </a:p>
        </p:txBody>
      </p:sp>
      <p:sp>
        <p:nvSpPr>
          <p:cNvPr id="30" name="Text 2"/>
          <p:cNvSpPr/>
          <p:nvPr/>
        </p:nvSpPr>
        <p:spPr>
          <a:xfrm>
            <a:off x="838200" y="1485900"/>
            <a:ext cx="114300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核心知识点</a:t>
            </a:r>
            <a:endParaRPr lang="en-US" sz="2400" dirty="0"/>
          </a:p>
        </p:txBody>
      </p:sp>
      <p:sp>
        <p:nvSpPr>
          <p:cNvPr id="31" name="Text 3"/>
          <p:cNvSpPr/>
          <p:nvPr/>
        </p:nvSpPr>
        <p:spPr>
          <a:xfrm>
            <a:off x="1028700" y="2324100"/>
            <a:ext cx="37338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Ethers.js基础</a:t>
            </a: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与Web3.js的对比，Provider连接方式，读取区块链数据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6819900" y="2324100"/>
            <a:ext cx="30480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合约交互</a:t>
            </a: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读取合约状态，监听合约事件，调用合约函数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028700" y="3238500"/>
            <a:ext cx="24288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MetaMask集成</a:t>
            </a: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Provider创建，账户连接，网络切换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6819900" y="3238500"/>
            <a:ext cx="21336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交易和签名</a:t>
            </a: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
</a:t>
            </a: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发送交易，签名消息，错误处理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1066800" y="4381500"/>
            <a:ext cx="109728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下一步学习</a:t>
            </a:r>
            <a:endParaRPr lang="en-US" sz="2400" dirty="0"/>
          </a:p>
        </p:txBody>
      </p:sp>
      <p:sp>
        <p:nvSpPr>
          <p:cNvPr id="36" name="Text 8"/>
          <p:cNvSpPr/>
          <p:nvPr/>
        </p:nvSpPr>
        <p:spPr>
          <a:xfrm>
            <a:off x="2250341" y="49530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762000" y="5219700"/>
            <a:ext cx="32511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深入学习Ethers.js</a:t>
            </a:r>
            <a:endParaRPr lang="en-US" sz="1350" dirty="0"/>
          </a:p>
        </p:txBody>
      </p:sp>
      <p:sp>
        <p:nvSpPr>
          <p:cNvPr id="38" name="Text 10"/>
          <p:cNvSpPr/>
          <p:nvPr/>
        </p:nvSpPr>
        <p:spPr>
          <a:xfrm>
            <a:off x="723900" y="5562600"/>
            <a:ext cx="32892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ctr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高级Provider使用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723900" y="5753100"/>
            <a:ext cx="32892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ctr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多链支持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723900" y="5943600"/>
            <a:ext cx="32892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ctr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批量操作优化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5958691" y="49530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470350" y="5219700"/>
            <a:ext cx="32511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前端框架集成</a:t>
            </a:r>
            <a:endParaRPr lang="en-US" sz="1350" dirty="0"/>
          </a:p>
        </p:txBody>
      </p:sp>
      <p:sp>
        <p:nvSpPr>
          <p:cNvPr id="43" name="Text 15"/>
          <p:cNvSpPr/>
          <p:nvPr/>
        </p:nvSpPr>
        <p:spPr>
          <a:xfrm>
            <a:off x="4432250" y="5562600"/>
            <a:ext cx="32892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ctr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React + Ethers.js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4432250" y="5753100"/>
            <a:ext cx="32892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ctr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Vue + Ethers.js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4432250" y="5943600"/>
            <a:ext cx="32892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ctr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Next.js集成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9667042" y="4953000"/>
            <a:ext cx="27432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8178701" y="5219700"/>
            <a:ext cx="32511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实战项目</a:t>
            </a:r>
            <a:endParaRPr lang="en-US" sz="1350" dirty="0"/>
          </a:p>
        </p:txBody>
      </p:sp>
      <p:sp>
        <p:nvSpPr>
          <p:cNvPr id="48" name="Text 20"/>
          <p:cNvSpPr/>
          <p:nvPr/>
        </p:nvSpPr>
        <p:spPr>
          <a:xfrm>
            <a:off x="8140601" y="5562600"/>
            <a:ext cx="32892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ctr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构建完整DApp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8140601" y="5753100"/>
            <a:ext cx="32892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ctr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实现复杂交互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8140601" y="5943600"/>
            <a:ext cx="328925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ctr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优化用户体验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8572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14500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180975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8572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00300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249555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71800"/>
            <a:ext cx="8572500" cy="571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086100"/>
            <a:ext cx="34290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318135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657600"/>
            <a:ext cx="8572500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771900"/>
            <a:ext cx="34290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0" y="3867150"/>
            <a:ext cx="152400" cy="152400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728216" y="381000"/>
            <a:ext cx="4480560" cy="800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63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本节课你将学到</a:t>
            </a:r>
            <a:endParaRPr lang="en-US" sz="4200" dirty="0"/>
          </a:p>
        </p:txBody>
      </p:sp>
      <p:sp>
        <p:nvSpPr>
          <p:cNvPr id="19" name="Text 2"/>
          <p:cNvSpPr/>
          <p:nvPr/>
        </p:nvSpPr>
        <p:spPr>
          <a:xfrm>
            <a:off x="1181100" y="1743075"/>
            <a:ext cx="3600450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理解Ethers.js与Web3.js的核心差异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1181100" y="2428875"/>
            <a:ext cx="32004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掌握Provider连接区块链的方法</a:t>
            </a:r>
            <a:endParaRPr lang="en-US" sz="1500" dirty="0"/>
          </a:p>
        </p:txBody>
      </p:sp>
      <p:sp>
        <p:nvSpPr>
          <p:cNvPr id="21" name="Text 4"/>
          <p:cNvSpPr/>
          <p:nvPr/>
        </p:nvSpPr>
        <p:spPr>
          <a:xfrm>
            <a:off x="1181100" y="3114675"/>
            <a:ext cx="32004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学会读取区块链数据和合约状态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1181100" y="3800475"/>
            <a:ext cx="18288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掌握事件监听机制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43050"/>
            <a:ext cx="23241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1543050"/>
            <a:ext cx="46482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050" y="1543050"/>
            <a:ext cx="46482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1962150"/>
            <a:ext cx="23241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" y="20859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850" y="1962150"/>
            <a:ext cx="46482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050" y="1962150"/>
            <a:ext cx="46482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2381250"/>
            <a:ext cx="23241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50" y="2505075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850" y="2381250"/>
            <a:ext cx="46482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8050" y="2381250"/>
            <a:ext cx="46482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800350"/>
            <a:ext cx="23241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150" y="29241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850" y="2800350"/>
            <a:ext cx="46482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050" y="2800350"/>
            <a:ext cx="46482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750" y="3371850"/>
            <a:ext cx="3797350" cy="609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950" y="3495675"/>
            <a:ext cx="190500" cy="171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7400" y="3371850"/>
            <a:ext cx="3797350" cy="609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73600" y="3495675"/>
            <a:ext cx="171450" cy="171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09049" y="3371850"/>
            <a:ext cx="3797350" cy="609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85249" y="3495675"/>
            <a:ext cx="219075" cy="1714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750" y="4133850"/>
            <a:ext cx="5734050" cy="180213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5750" y="4133850"/>
            <a:ext cx="573405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8150" y="4238625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2200" y="4133850"/>
            <a:ext cx="5734050" cy="180213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72200" y="4133850"/>
            <a:ext cx="5734050" cy="381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4600" y="4238625"/>
            <a:ext cx="190500" cy="1524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285750" y="400050"/>
            <a:ext cx="379730" cy="454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⚖️</a:t>
            </a:r>
            <a:endParaRPr lang="en-US" sz="3000" dirty="0"/>
          </a:p>
        </p:txBody>
      </p:sp>
      <p:sp>
        <p:nvSpPr>
          <p:cNvPr id="33" name="Text 1"/>
          <p:cNvSpPr/>
          <p:nvPr/>
        </p:nvSpPr>
        <p:spPr>
          <a:xfrm>
            <a:off x="742950" y="285750"/>
            <a:ext cx="444627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Ethers.js vs Web3.js</a:t>
            </a:r>
            <a:endParaRPr lang="en-US" sz="3000" dirty="0"/>
          </a:p>
        </p:txBody>
      </p:sp>
      <p:sp>
        <p:nvSpPr>
          <p:cNvPr id="34" name="Text 2"/>
          <p:cNvSpPr/>
          <p:nvPr/>
        </p:nvSpPr>
        <p:spPr>
          <a:xfrm>
            <a:off x="285750" y="1009650"/>
            <a:ext cx="3086100" cy="3333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| Why Choose Ethers.js?</a:t>
            </a:r>
            <a:endParaRPr lang="en-US" sz="1800" dirty="0"/>
          </a:p>
        </p:txBody>
      </p:sp>
      <p:sp>
        <p:nvSpPr>
          <p:cNvPr id="35" name="Text 3"/>
          <p:cNvSpPr/>
          <p:nvPr/>
        </p:nvSpPr>
        <p:spPr>
          <a:xfrm>
            <a:off x="438150" y="1543050"/>
            <a:ext cx="23241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特性</a:t>
            </a:r>
            <a:endParaRPr lang="en-US" sz="1200" dirty="0"/>
          </a:p>
        </p:txBody>
      </p:sp>
      <p:sp>
        <p:nvSpPr>
          <p:cNvPr id="36" name="Text 4"/>
          <p:cNvSpPr/>
          <p:nvPr/>
        </p:nvSpPr>
        <p:spPr>
          <a:xfrm>
            <a:off x="2762250" y="1543050"/>
            <a:ext cx="4648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Web3.js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7410450" y="1543050"/>
            <a:ext cx="4648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Ethers.js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666750" y="1962150"/>
            <a:ext cx="23241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包大小</a:t>
            </a:r>
            <a:endParaRPr lang="en-US" sz="1200" dirty="0"/>
          </a:p>
        </p:txBody>
      </p:sp>
      <p:sp>
        <p:nvSpPr>
          <p:cNvPr id="39" name="Text 7"/>
          <p:cNvSpPr/>
          <p:nvPr/>
        </p:nvSpPr>
        <p:spPr>
          <a:xfrm>
            <a:off x="2762250" y="1962150"/>
            <a:ext cx="4648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较大 (~1MB)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7410450" y="1962150"/>
            <a:ext cx="4648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较小 (~200KB)</a:t>
            </a:r>
            <a:endParaRPr lang="en-US" sz="1200" dirty="0"/>
          </a:p>
        </p:txBody>
      </p:sp>
      <p:sp>
        <p:nvSpPr>
          <p:cNvPr id="41" name="Text 9"/>
          <p:cNvSpPr/>
          <p:nvPr/>
        </p:nvSpPr>
        <p:spPr>
          <a:xfrm>
            <a:off x="704850" y="2381250"/>
            <a:ext cx="278892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TypeScript支持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2762250" y="2381250"/>
            <a:ext cx="4648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需额外类型定义</a:t>
            </a:r>
            <a:endParaRPr lang="en-US" sz="1200" dirty="0"/>
          </a:p>
        </p:txBody>
      </p:sp>
      <p:sp>
        <p:nvSpPr>
          <p:cNvPr id="43" name="Text 11"/>
          <p:cNvSpPr/>
          <p:nvPr/>
        </p:nvSpPr>
        <p:spPr>
          <a:xfrm>
            <a:off x="7410450" y="2381250"/>
            <a:ext cx="4648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原生支持</a:t>
            </a:r>
            <a:endParaRPr lang="en-US" sz="1200" dirty="0"/>
          </a:p>
        </p:txBody>
      </p:sp>
      <p:sp>
        <p:nvSpPr>
          <p:cNvPr id="44" name="Text 12"/>
          <p:cNvSpPr/>
          <p:nvPr/>
        </p:nvSpPr>
        <p:spPr>
          <a:xfrm>
            <a:off x="666750" y="2800350"/>
            <a:ext cx="23241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错误处理</a:t>
            </a:r>
            <a:endParaRPr lang="en-US" sz="1200" dirty="0"/>
          </a:p>
        </p:txBody>
      </p:sp>
      <p:sp>
        <p:nvSpPr>
          <p:cNvPr id="45" name="Text 13"/>
          <p:cNvSpPr/>
          <p:nvPr/>
        </p:nvSpPr>
        <p:spPr>
          <a:xfrm>
            <a:off x="2762250" y="2800350"/>
            <a:ext cx="4648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较复杂</a:t>
            </a:r>
            <a:endParaRPr lang="en-US" sz="1200" dirty="0"/>
          </a:p>
        </p:txBody>
      </p:sp>
      <p:sp>
        <p:nvSpPr>
          <p:cNvPr id="46" name="Text 14"/>
          <p:cNvSpPr/>
          <p:nvPr/>
        </p:nvSpPr>
        <p:spPr>
          <a:xfrm>
            <a:off x="7410450" y="2800350"/>
            <a:ext cx="4648200" cy="381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更清晰</a:t>
            </a:r>
            <a:endParaRPr lang="en-US" sz="1200" dirty="0"/>
          </a:p>
        </p:txBody>
      </p:sp>
      <p:sp>
        <p:nvSpPr>
          <p:cNvPr id="47" name="Text 15"/>
          <p:cNvSpPr/>
          <p:nvPr/>
        </p:nvSpPr>
        <p:spPr>
          <a:xfrm>
            <a:off x="628650" y="3448050"/>
            <a:ext cx="43739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为什么选择 Ethers.js？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361950" y="3752850"/>
            <a:ext cx="364495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现代化设计，纯Promise API</a:t>
            </a:r>
            <a:endParaRPr lang="en-US" sz="900" dirty="0"/>
          </a:p>
        </p:txBody>
      </p:sp>
      <p:sp>
        <p:nvSpPr>
          <p:cNvPr id="49" name="Text 17"/>
          <p:cNvSpPr/>
          <p:nvPr/>
        </p:nvSpPr>
        <p:spPr>
          <a:xfrm>
            <a:off x="4521250" y="3448050"/>
            <a:ext cx="36449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更小的包体积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4273600" y="3752850"/>
            <a:ext cx="364495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模块化设计，按需导入</a:t>
            </a:r>
            <a:endParaRPr lang="en-US" sz="900" dirty="0"/>
          </a:p>
        </p:txBody>
      </p:sp>
      <p:sp>
        <p:nvSpPr>
          <p:cNvPr id="51" name="Text 19"/>
          <p:cNvSpPr/>
          <p:nvPr/>
        </p:nvSpPr>
        <p:spPr>
          <a:xfrm>
            <a:off x="8480524" y="3448050"/>
            <a:ext cx="364495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更好的开发体验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8185249" y="3752850"/>
            <a:ext cx="364495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清晰的错误信息，完善文档</a:t>
            </a:r>
            <a:endParaRPr lang="en-US" sz="900" dirty="0"/>
          </a:p>
        </p:txBody>
      </p:sp>
      <p:sp>
        <p:nvSpPr>
          <p:cNvPr id="53" name="Text 21"/>
          <p:cNvSpPr/>
          <p:nvPr/>
        </p:nvSpPr>
        <p:spPr>
          <a:xfrm>
            <a:off x="704850" y="4184650"/>
            <a:ext cx="1227455" cy="27559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BFDBFE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Web3.js</a:t>
            </a:r>
            <a:endParaRPr lang="en-US" sz="1200" dirty="0"/>
          </a:p>
        </p:txBody>
      </p:sp>
      <p:sp>
        <p:nvSpPr>
          <p:cNvPr id="54" name="Text 22"/>
          <p:cNvSpPr/>
          <p:nvPr/>
        </p:nvSpPr>
        <p:spPr>
          <a:xfrm>
            <a:off x="400050" y="4552950"/>
            <a:ext cx="5505450" cy="7620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"comment"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"comment"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&gt;// Web</a:t>
            </a:r>
            <a:r>
              <a:rPr lang="en-US" sz="900" dirty="0">
                <a:solidFill>
                  <a:srgbClr val="B5CEA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3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.js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&gt;web</a:t>
            </a:r>
            <a:r>
              <a:rPr lang="en-US" sz="900" dirty="0">
                <a:solidFill>
                  <a:srgbClr val="B5CEA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3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.eth.getBalance(address, (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&gt;error, balance) =&gt; {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&gt;if (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&gt;error) { console.error(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&gt;error); } 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&gt;else { </a:t>
            </a:r>
            <a:r>
              <a:rPr lang="en-US" sz="9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console.log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(balance); }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});</a:t>
            </a:r>
            <a:endParaRPr lang="en-US" sz="900" dirty="0"/>
          </a:p>
        </p:txBody>
      </p:sp>
      <p:sp>
        <p:nvSpPr>
          <p:cNvPr id="55" name="Text 23"/>
          <p:cNvSpPr/>
          <p:nvPr/>
        </p:nvSpPr>
        <p:spPr>
          <a:xfrm>
            <a:off x="6591300" y="4197350"/>
            <a:ext cx="1812925" cy="27495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F7D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Ethers.js</a:t>
            </a:r>
            <a:endParaRPr lang="en-US" sz="1200" dirty="0"/>
          </a:p>
        </p:txBody>
      </p:sp>
      <p:sp>
        <p:nvSpPr>
          <p:cNvPr id="56" name="Text 24"/>
          <p:cNvSpPr/>
          <p:nvPr/>
        </p:nvSpPr>
        <p:spPr>
          <a:xfrm>
            <a:off x="6286500" y="4565650"/>
            <a:ext cx="5505450" cy="609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"comment"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"comment"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&gt;// Ethers.js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&gt;const balance = 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"keyword"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&gt;await 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"type"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&gt;provider.getBalance(address);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900" dirty="0">
                <a:solidFill>
                  <a:srgbClr val="C586C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console.log</a:t>
            </a:r>
            <a:r>
              <a:rPr lang="en-US" sz="900" dirty="0">
                <a:solidFill>
                  <a:srgbClr val="FFFF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(balance);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009650"/>
            <a:ext cx="3810000" cy="154721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123950"/>
            <a:ext cx="2667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181100"/>
            <a:ext cx="1143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1672679"/>
            <a:ext cx="3581400" cy="7698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1009650"/>
            <a:ext cx="3810000" cy="1547217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50" y="1123950"/>
            <a:ext cx="2667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4838" y="1181100"/>
            <a:ext cx="85725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350" y="1672679"/>
            <a:ext cx="3581400" cy="76988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4350" y="1009650"/>
            <a:ext cx="3771900" cy="1547217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0" y="1123950"/>
            <a:ext cx="2667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5325" y="11811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8650" y="1672679"/>
            <a:ext cx="3543300" cy="76988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750" y="2671167"/>
            <a:ext cx="3810000" cy="134138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50" y="2785467"/>
            <a:ext cx="2667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50" y="2842617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050" y="3334196"/>
            <a:ext cx="3581400" cy="564059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50" y="4324945"/>
            <a:ext cx="161925" cy="18276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50" y="4591645"/>
            <a:ext cx="5734050" cy="118154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2200" y="4324945"/>
            <a:ext cx="180975" cy="182761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200" y="4591685"/>
            <a:ext cx="5734050" cy="1073785"/>
          </a:xfrm>
          <a:prstGeom prst="rect">
            <a:avLst/>
          </a:prstGeom>
        </p:spPr>
      </p:pic>
      <p:sp>
        <p:nvSpPr>
          <p:cNvPr id="26" name="Text 1"/>
          <p:cNvSpPr/>
          <p:nvPr/>
        </p:nvSpPr>
        <p:spPr>
          <a:xfrm>
            <a:off x="539204" y="285750"/>
            <a:ext cx="891540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Provider连接 | Connecting to Blockchain</a:t>
            </a:r>
            <a:endParaRPr lang="en-US" sz="3000" dirty="0"/>
          </a:p>
        </p:txBody>
      </p:sp>
      <p:sp>
        <p:nvSpPr>
          <p:cNvPr id="27" name="Text 2"/>
          <p:cNvSpPr/>
          <p:nvPr/>
        </p:nvSpPr>
        <p:spPr>
          <a:xfrm>
            <a:off x="781050" y="1131540"/>
            <a:ext cx="1691640" cy="25137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3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JsonRpcProvider</a:t>
            </a:r>
            <a:endParaRPr lang="en-US" sz="1320" dirty="0"/>
          </a:p>
        </p:txBody>
      </p:sp>
      <p:sp>
        <p:nvSpPr>
          <p:cNvPr id="28" name="Text 3"/>
          <p:cNvSpPr/>
          <p:nvPr/>
        </p:nvSpPr>
        <p:spPr>
          <a:xfrm>
            <a:off x="400050" y="1428750"/>
            <a:ext cx="3581400" cy="205829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连接HTTP/HTTPS RPC节点</a:t>
            </a:r>
            <a:endParaRPr lang="en-US" sz="1080" dirty="0"/>
          </a:p>
        </p:txBody>
      </p:sp>
      <p:sp>
        <p:nvSpPr>
          <p:cNvPr id="29" name="Text 4"/>
          <p:cNvSpPr/>
          <p:nvPr/>
        </p:nvSpPr>
        <p:spPr>
          <a:xfrm>
            <a:off x="476250" y="1672679"/>
            <a:ext cx="3581400" cy="769888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provider = 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new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ethers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.JsonRpcProvider(</a:t>
            </a:r>
            <a:r>
              <a:rPr lang="en-US" sz="108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'https://eth-mainnet.g.alchemy.com/v2/YOUR_API_KEY'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80" dirty="0"/>
          </a:p>
        </p:txBody>
      </p:sp>
      <p:sp>
        <p:nvSpPr>
          <p:cNvPr id="31" name="Text 6"/>
          <p:cNvSpPr/>
          <p:nvPr/>
        </p:nvSpPr>
        <p:spPr>
          <a:xfrm>
            <a:off x="4705350" y="1131540"/>
            <a:ext cx="1943100" cy="25137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3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WebSocketProvider</a:t>
            </a:r>
            <a:endParaRPr lang="en-US" sz="1320" dirty="0"/>
          </a:p>
        </p:txBody>
      </p:sp>
      <p:sp>
        <p:nvSpPr>
          <p:cNvPr id="32" name="Text 7"/>
          <p:cNvSpPr/>
          <p:nvPr/>
        </p:nvSpPr>
        <p:spPr>
          <a:xfrm>
            <a:off x="4324350" y="1428750"/>
            <a:ext cx="4297680" cy="205829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连接WebSocket节点，支持实时订阅</a:t>
            </a:r>
            <a:endParaRPr lang="en-US" sz="1080" dirty="0"/>
          </a:p>
        </p:txBody>
      </p:sp>
      <p:sp>
        <p:nvSpPr>
          <p:cNvPr id="33" name="Text 8"/>
          <p:cNvSpPr/>
          <p:nvPr/>
        </p:nvSpPr>
        <p:spPr>
          <a:xfrm>
            <a:off x="4400550" y="1672679"/>
            <a:ext cx="3581400" cy="769888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wsProvider = 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new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ethers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.WebSocketProvider(</a:t>
            </a:r>
            <a:r>
              <a:rPr lang="en-US" sz="108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'wss://eth-mainnet.g.alchemy.com/v2/YOUR_API_KEY'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80" dirty="0"/>
          </a:p>
        </p:txBody>
      </p:sp>
      <p:sp>
        <p:nvSpPr>
          <p:cNvPr id="35" name="Text 10"/>
          <p:cNvSpPr/>
          <p:nvPr/>
        </p:nvSpPr>
        <p:spPr>
          <a:xfrm>
            <a:off x="8629650" y="1131540"/>
            <a:ext cx="1451610" cy="25137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3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InfuraProvider</a:t>
            </a:r>
            <a:endParaRPr lang="en-US" sz="1320" dirty="0"/>
          </a:p>
        </p:txBody>
      </p:sp>
      <p:sp>
        <p:nvSpPr>
          <p:cNvPr id="36" name="Text 11"/>
          <p:cNvSpPr/>
          <p:nvPr/>
        </p:nvSpPr>
        <p:spPr>
          <a:xfrm>
            <a:off x="8248650" y="1428750"/>
            <a:ext cx="4251960" cy="205829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连接Infura服务，需API密钥</a:t>
            </a:r>
            <a:endParaRPr lang="en-US" sz="1080" dirty="0"/>
          </a:p>
        </p:txBody>
      </p:sp>
      <p:sp>
        <p:nvSpPr>
          <p:cNvPr id="37" name="Text 12"/>
          <p:cNvSpPr/>
          <p:nvPr/>
        </p:nvSpPr>
        <p:spPr>
          <a:xfrm>
            <a:off x="8324850" y="1672679"/>
            <a:ext cx="3543300" cy="769888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infuraProvider = 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new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ethers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.InfuraProvider(</a:t>
            </a:r>
            <a:r>
              <a:rPr lang="en-US" sz="108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'mainnet'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 </a:t>
            </a:r>
            <a:r>
              <a:rPr lang="en-US" sz="108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'YOUR_INFURA_PROJECT_ID'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80" dirty="0"/>
          </a:p>
        </p:txBody>
      </p:sp>
      <p:sp>
        <p:nvSpPr>
          <p:cNvPr id="39" name="Text 14"/>
          <p:cNvSpPr/>
          <p:nvPr/>
        </p:nvSpPr>
        <p:spPr>
          <a:xfrm>
            <a:off x="781050" y="2793057"/>
            <a:ext cx="1840230" cy="25137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3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MetaMaskProvider</a:t>
            </a:r>
            <a:endParaRPr lang="en-US" sz="1320" dirty="0"/>
          </a:p>
        </p:txBody>
      </p:sp>
      <p:sp>
        <p:nvSpPr>
          <p:cNvPr id="40" name="Text 15"/>
          <p:cNvSpPr/>
          <p:nvPr/>
        </p:nvSpPr>
        <p:spPr>
          <a:xfrm>
            <a:off x="400050" y="3090267"/>
            <a:ext cx="4297680" cy="205829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浏览器扩展，用于用户钱包交互</a:t>
            </a:r>
            <a:endParaRPr lang="en-US" sz="1080" dirty="0"/>
          </a:p>
        </p:txBody>
      </p:sp>
      <p:sp>
        <p:nvSpPr>
          <p:cNvPr id="41" name="Text 16"/>
          <p:cNvSpPr/>
          <p:nvPr/>
        </p:nvSpPr>
        <p:spPr>
          <a:xfrm>
            <a:off x="476250" y="3334196"/>
            <a:ext cx="3581400" cy="564059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provider = 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new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ethers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.BrowserProvider(window.ethereum);</a:t>
            </a:r>
            <a:endParaRPr lang="en-US" sz="1080" dirty="0"/>
          </a:p>
        </p:txBody>
      </p:sp>
      <p:sp>
        <p:nvSpPr>
          <p:cNvPr id="43" name="Text 18"/>
          <p:cNvSpPr/>
          <p:nvPr/>
        </p:nvSpPr>
        <p:spPr>
          <a:xfrm>
            <a:off x="523875" y="4279255"/>
            <a:ext cx="5734050" cy="27429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测试网连接</a:t>
            </a:r>
            <a:endParaRPr lang="en-US" sz="1440" dirty="0"/>
          </a:p>
        </p:txBody>
      </p:sp>
      <p:sp>
        <p:nvSpPr>
          <p:cNvPr id="44" name="Text 19"/>
          <p:cNvSpPr/>
          <p:nvPr/>
        </p:nvSpPr>
        <p:spPr>
          <a:xfrm>
            <a:off x="361950" y="4591645"/>
            <a:ext cx="5734050" cy="1181546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Sepolia测试网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sepoliaProvider = 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new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ethers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.JsonRpcProvider(</a:t>
            </a:r>
            <a:r>
              <a:rPr lang="en-US" sz="108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'https://sepolia.infura.io/v3/YOUR_API_KEY'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provider = 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new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ethers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.InfuraProvider(</a:t>
            </a:r>
            <a:r>
              <a:rPr lang="en-US" sz="108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'sepolia'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 </a:t>
            </a:r>
            <a:r>
              <a:rPr lang="en-US" sz="108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'YOUR_KEY'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080" dirty="0"/>
          </a:p>
        </p:txBody>
      </p:sp>
      <p:sp>
        <p:nvSpPr>
          <p:cNvPr id="46" name="Text 21"/>
          <p:cNvSpPr/>
          <p:nvPr/>
        </p:nvSpPr>
        <p:spPr>
          <a:xfrm>
            <a:off x="6429375" y="4279255"/>
            <a:ext cx="5734050" cy="27429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连接检查</a:t>
            </a:r>
            <a:endParaRPr lang="en-US" sz="1440" dirty="0"/>
          </a:p>
        </p:txBody>
      </p:sp>
      <p:sp>
        <p:nvSpPr>
          <p:cNvPr id="47" name="Text 22"/>
          <p:cNvSpPr/>
          <p:nvPr/>
        </p:nvSpPr>
        <p:spPr>
          <a:xfrm>
            <a:off x="6248400" y="4591685"/>
            <a:ext cx="5734050" cy="118173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blockNumber = 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provider.getBlockNumber();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console.log('当前区块号:', blockNumber);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network = </a:t>
            </a:r>
            <a:r>
              <a:rPr lang="en-US" sz="108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provider.getNetwork();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
</a:t>
            </a: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console.log('网络:', network.name, network.chainId);</a:t>
            </a:r>
            <a:endParaRPr lang="en-US" sz="10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09700"/>
            <a:ext cx="5562600" cy="1219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4465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81300"/>
            <a:ext cx="5562600" cy="1219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00355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09700"/>
            <a:ext cx="5562600" cy="1219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63195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781300"/>
            <a:ext cx="5562600" cy="1219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3003550"/>
            <a:ext cx="200025" cy="22860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728216" y="381000"/>
            <a:ext cx="12767310" cy="800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63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读取区块链数据 | Reading Blockchain Data</a:t>
            </a:r>
            <a:endParaRPr lang="en-US" sz="4200" dirty="0"/>
          </a:p>
        </p:txBody>
      </p:sp>
      <p:sp>
        <p:nvSpPr>
          <p:cNvPr id="15" name="Text 2"/>
          <p:cNvSpPr/>
          <p:nvPr/>
        </p:nvSpPr>
        <p:spPr>
          <a:xfrm>
            <a:off x="838200" y="1562100"/>
            <a:ext cx="52578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区块信息</a:t>
            </a:r>
            <a:endParaRPr lang="en-US" sz="1800" dirty="0"/>
          </a:p>
        </p:txBody>
      </p:sp>
      <p:sp>
        <p:nvSpPr>
          <p:cNvPr id="16" name="Text 3"/>
          <p:cNvSpPr/>
          <p:nvPr/>
        </p:nvSpPr>
        <p:spPr>
          <a:xfrm>
            <a:off x="561975" y="1981200"/>
            <a:ext cx="65379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getBlockNumber() - 获取最新区块号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561975" y="2247900"/>
            <a:ext cx="54483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getBlock() - 获取区块详情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838200" y="2933700"/>
            <a:ext cx="52578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账户信息</a:t>
            </a:r>
            <a:endParaRPr lang="en-US" sz="1800" dirty="0"/>
          </a:p>
        </p:txBody>
      </p:sp>
      <p:sp>
        <p:nvSpPr>
          <p:cNvPr id="19" name="Text 6"/>
          <p:cNvSpPr/>
          <p:nvPr/>
        </p:nvSpPr>
        <p:spPr>
          <a:xfrm>
            <a:off x="561975" y="3352800"/>
            <a:ext cx="54483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getBalance() - 获取账户余额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561975" y="3619500"/>
            <a:ext cx="65379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getTransactionCount() - 获取nonce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6705600" y="1562100"/>
            <a:ext cx="52578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交易信息</a:t>
            </a:r>
            <a:endParaRPr lang="en-US" sz="1800" dirty="0"/>
          </a:p>
        </p:txBody>
      </p:sp>
      <p:sp>
        <p:nvSpPr>
          <p:cNvPr id="22" name="Text 9"/>
          <p:cNvSpPr/>
          <p:nvPr/>
        </p:nvSpPr>
        <p:spPr>
          <a:xfrm>
            <a:off x="6429375" y="1981200"/>
            <a:ext cx="65379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getTransaction() - 获取交易详情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6429375" y="2247900"/>
            <a:ext cx="653796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getTransactionReceipt() - 获取交易回执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6677025" y="2933700"/>
            <a:ext cx="525780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存储信息</a:t>
            </a:r>
            <a:endParaRPr lang="en-US" sz="1800" dirty="0"/>
          </a:p>
        </p:txBody>
      </p:sp>
      <p:sp>
        <p:nvSpPr>
          <p:cNvPr id="25" name="Text 12"/>
          <p:cNvSpPr/>
          <p:nvPr/>
        </p:nvSpPr>
        <p:spPr>
          <a:xfrm>
            <a:off x="6429375" y="3352800"/>
            <a:ext cx="54483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getStorage() - 读取存储槽</a:t>
            </a:r>
            <a:endParaRPr lang="en-US" sz="1200" dirty="0"/>
          </a:p>
        </p:txBody>
      </p:sp>
      <p:sp>
        <p:nvSpPr>
          <p:cNvPr id="26" name="Text 13"/>
          <p:cNvSpPr/>
          <p:nvPr/>
        </p:nvSpPr>
        <p:spPr>
          <a:xfrm>
            <a:off x="6429375" y="3619500"/>
            <a:ext cx="54483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getStorageAt() - 读取指定存储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2253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22538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62100"/>
            <a:ext cx="11430000" cy="416406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1" y="1773436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266801"/>
            <a:ext cx="5456039" cy="3276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908923"/>
            <a:ext cx="11430000" cy="393546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761" y="6120259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11" y="6158359"/>
            <a:ext cx="3048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6613624"/>
            <a:ext cx="5456039" cy="3048000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>
            <a:off x="728216" y="381000"/>
            <a:ext cx="11567160" cy="800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63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读取合约状态 | Reading Contract State</a:t>
            </a:r>
            <a:endParaRPr lang="en-US" sz="4200" dirty="0"/>
          </a:p>
        </p:txBody>
      </p:sp>
      <p:sp>
        <p:nvSpPr>
          <p:cNvPr id="14" name="Text 2"/>
          <p:cNvSpPr/>
          <p:nvPr/>
        </p:nvSpPr>
        <p:spPr>
          <a:xfrm>
            <a:off x="1059061" y="1744861"/>
            <a:ext cx="2286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创建合约实例</a:t>
            </a:r>
            <a:endParaRPr lang="en-US" sz="2100" dirty="0"/>
          </a:p>
        </p:txBody>
      </p:sp>
      <p:sp>
        <p:nvSpPr>
          <p:cNvPr id="15" name="Text 3"/>
          <p:cNvSpPr/>
          <p:nvPr/>
        </p:nvSpPr>
        <p:spPr>
          <a:xfrm>
            <a:off x="601861" y="2266801"/>
            <a:ext cx="54179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需要合约地址和ABI（应用二进制接口）</a:t>
            </a:r>
            <a:endParaRPr lang="en-US" sz="1200" dirty="0"/>
          </a:p>
        </p:txBody>
      </p:sp>
      <p:sp>
        <p:nvSpPr>
          <p:cNvPr id="16" name="Text 4"/>
          <p:cNvSpPr/>
          <p:nvPr/>
        </p:nvSpPr>
        <p:spPr>
          <a:xfrm>
            <a:off x="601861" y="2533501"/>
            <a:ext cx="54179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可以附加Provider或Signer</a:t>
            </a:r>
            <a:endParaRPr lang="en-US" sz="1200" dirty="0"/>
          </a:p>
        </p:txBody>
      </p:sp>
      <p:sp>
        <p:nvSpPr>
          <p:cNvPr id="17" name="Text 5"/>
          <p:cNvSpPr/>
          <p:nvPr/>
        </p:nvSpPr>
        <p:spPr>
          <a:xfrm>
            <a:off x="601861" y="2800201"/>
            <a:ext cx="650152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只读操作只需Provider，状态修改需Signer</a:t>
            </a:r>
            <a:endParaRPr lang="en-US" sz="1200" dirty="0"/>
          </a:p>
        </p:txBody>
      </p:sp>
      <p:sp>
        <p:nvSpPr>
          <p:cNvPr id="18" name="Text 6"/>
          <p:cNvSpPr/>
          <p:nvPr/>
        </p:nvSpPr>
        <p:spPr>
          <a:xfrm>
            <a:off x="6324600" y="2419201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合约ABI（简化示例）</a:t>
            </a:r>
            <a:endParaRPr lang="en-US" sz="1200" dirty="0"/>
          </a:p>
        </p:txBody>
      </p:sp>
      <p:sp>
        <p:nvSpPr>
          <p:cNvPr id="19" name="Text 7"/>
          <p:cNvSpPr/>
          <p:nvPr/>
        </p:nvSpPr>
        <p:spPr>
          <a:xfrm>
            <a:off x="6324600" y="2647801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erc20Abi = [</a:t>
            </a:r>
            <a:endParaRPr lang="en-US" sz="1200" dirty="0"/>
          </a:p>
        </p:txBody>
      </p:sp>
      <p:sp>
        <p:nvSpPr>
          <p:cNvPr id="20" name="Text 8"/>
          <p:cNvSpPr/>
          <p:nvPr/>
        </p:nvSpPr>
        <p:spPr>
          <a:xfrm>
            <a:off x="6324600" y="2876401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'function name() view returns (string)'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endParaRPr lang="en-US" sz="1200" dirty="0"/>
          </a:p>
        </p:txBody>
      </p:sp>
      <p:sp>
        <p:nvSpPr>
          <p:cNvPr id="21" name="Text 9"/>
          <p:cNvSpPr/>
          <p:nvPr/>
        </p:nvSpPr>
        <p:spPr>
          <a:xfrm>
            <a:off x="6324600" y="3105001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'function symbol() view returns (string)'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endParaRPr lang="en-US" sz="1200" dirty="0"/>
          </a:p>
        </p:txBody>
      </p:sp>
      <p:sp>
        <p:nvSpPr>
          <p:cNvPr id="22" name="Text 10"/>
          <p:cNvSpPr/>
          <p:nvPr/>
        </p:nvSpPr>
        <p:spPr>
          <a:xfrm>
            <a:off x="6324600" y="3333601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'function decimals() view returns (uint8)'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</a:t>
            </a:r>
            <a:endParaRPr lang="en-US" sz="1200" dirty="0"/>
          </a:p>
        </p:txBody>
      </p:sp>
      <p:sp>
        <p:nvSpPr>
          <p:cNvPr id="23" name="Text 11"/>
          <p:cNvSpPr/>
          <p:nvPr/>
        </p:nvSpPr>
        <p:spPr>
          <a:xfrm>
            <a:off x="6324600" y="3562201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'function totalSupply() view returns (uint256)'</a:t>
            </a:r>
            <a:endParaRPr lang="en-US" sz="1200" dirty="0"/>
          </a:p>
        </p:txBody>
      </p:sp>
      <p:sp>
        <p:nvSpPr>
          <p:cNvPr id="24" name="Text 12"/>
          <p:cNvSpPr/>
          <p:nvPr/>
        </p:nvSpPr>
        <p:spPr>
          <a:xfrm>
            <a:off x="6324600" y="3790801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];</a:t>
            </a:r>
            <a:endParaRPr lang="en-US" sz="1200" dirty="0"/>
          </a:p>
        </p:txBody>
      </p:sp>
      <p:sp>
        <p:nvSpPr>
          <p:cNvPr id="25" name="Text 13"/>
          <p:cNvSpPr/>
          <p:nvPr/>
        </p:nvSpPr>
        <p:spPr>
          <a:xfrm>
            <a:off x="6324600" y="4019401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创建合约实例（只读）</a:t>
            </a:r>
            <a:endParaRPr lang="en-US" sz="1200" dirty="0"/>
          </a:p>
        </p:txBody>
      </p:sp>
      <p:sp>
        <p:nvSpPr>
          <p:cNvPr id="26" name="Text 14"/>
          <p:cNvSpPr/>
          <p:nvPr/>
        </p:nvSpPr>
        <p:spPr>
          <a:xfrm>
            <a:off x="6324600" y="4248001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contract = new ethers.Contract(</a:t>
            </a:r>
            <a:endParaRPr lang="en-US" sz="1200" dirty="0"/>
          </a:p>
        </p:txBody>
      </p:sp>
      <p:sp>
        <p:nvSpPr>
          <p:cNvPr id="27" name="Text 15"/>
          <p:cNvSpPr/>
          <p:nvPr/>
        </p:nvSpPr>
        <p:spPr>
          <a:xfrm>
            <a:off x="6324600" y="4476601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contractAddress,</a:t>
            </a:r>
            <a:endParaRPr lang="en-US" sz="1200" dirty="0"/>
          </a:p>
        </p:txBody>
      </p:sp>
      <p:sp>
        <p:nvSpPr>
          <p:cNvPr id="28" name="Text 16"/>
          <p:cNvSpPr/>
          <p:nvPr/>
        </p:nvSpPr>
        <p:spPr>
          <a:xfrm>
            <a:off x="6324600" y="4705201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erc20Abi,</a:t>
            </a:r>
            <a:endParaRPr lang="en-US" sz="1200" dirty="0"/>
          </a:p>
        </p:txBody>
      </p:sp>
      <p:sp>
        <p:nvSpPr>
          <p:cNvPr id="29" name="Text 17"/>
          <p:cNvSpPr/>
          <p:nvPr/>
        </p:nvSpPr>
        <p:spPr>
          <a:xfrm>
            <a:off x="6324600" y="4933801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provider</a:t>
            </a:r>
            <a:endParaRPr lang="en-US" sz="1200" dirty="0"/>
          </a:p>
        </p:txBody>
      </p:sp>
      <p:sp>
        <p:nvSpPr>
          <p:cNvPr id="30" name="Text 18"/>
          <p:cNvSpPr/>
          <p:nvPr/>
        </p:nvSpPr>
        <p:spPr>
          <a:xfrm>
            <a:off x="6324600" y="5162401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200" dirty="0"/>
          </a:p>
        </p:txBody>
      </p:sp>
      <p:sp>
        <p:nvSpPr>
          <p:cNvPr id="31" name="Text 19"/>
          <p:cNvSpPr/>
          <p:nvPr/>
        </p:nvSpPr>
        <p:spPr>
          <a:xfrm>
            <a:off x="1059061" y="6091684"/>
            <a:ext cx="5806440" cy="4000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调用view/pure函数与处理复杂返回值</a:t>
            </a:r>
            <a:endParaRPr lang="en-US" sz="2100" dirty="0"/>
          </a:p>
        </p:txBody>
      </p:sp>
      <p:sp>
        <p:nvSpPr>
          <p:cNvPr id="32" name="Text 20"/>
          <p:cNvSpPr/>
          <p:nvPr/>
        </p:nvSpPr>
        <p:spPr>
          <a:xfrm>
            <a:off x="601861" y="6613624"/>
            <a:ext cx="54179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调用view/pure函数，不消耗Gas</a:t>
            </a:r>
            <a:endParaRPr lang="en-US" sz="1200" dirty="0"/>
          </a:p>
        </p:txBody>
      </p:sp>
      <p:sp>
        <p:nvSpPr>
          <p:cNvPr id="33" name="Text 21"/>
          <p:cNvSpPr/>
          <p:nvPr/>
        </p:nvSpPr>
        <p:spPr>
          <a:xfrm>
            <a:off x="601861" y="6880324"/>
            <a:ext cx="54179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不需要签名，立即返回结果</a:t>
            </a:r>
            <a:endParaRPr lang="en-US" sz="1200" dirty="0"/>
          </a:p>
        </p:txBody>
      </p:sp>
      <p:sp>
        <p:nvSpPr>
          <p:cNvPr id="34" name="Text 22"/>
          <p:cNvSpPr/>
          <p:nvPr/>
        </p:nvSpPr>
        <p:spPr>
          <a:xfrm>
            <a:off x="601861" y="7147024"/>
            <a:ext cx="54179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使用点号语法调用函数</a:t>
            </a:r>
            <a:endParaRPr lang="en-US" sz="1200" dirty="0"/>
          </a:p>
        </p:txBody>
      </p:sp>
      <p:sp>
        <p:nvSpPr>
          <p:cNvPr id="35" name="Text 23"/>
          <p:cNvSpPr/>
          <p:nvPr/>
        </p:nvSpPr>
        <p:spPr>
          <a:xfrm>
            <a:off x="601861" y="7413724"/>
            <a:ext cx="54179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处理结构体、数组等复杂返回值</a:t>
            </a:r>
            <a:endParaRPr lang="en-US" sz="1200" dirty="0"/>
          </a:p>
        </p:txBody>
      </p:sp>
      <p:sp>
        <p:nvSpPr>
          <p:cNvPr id="36" name="Text 24"/>
          <p:cNvSpPr/>
          <p:nvPr/>
        </p:nvSpPr>
        <p:spPr>
          <a:xfrm>
            <a:off x="6324600" y="6766024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读取代币信息</a:t>
            </a:r>
            <a:endParaRPr lang="en-US" sz="1200" dirty="0"/>
          </a:p>
        </p:txBody>
      </p:sp>
      <p:sp>
        <p:nvSpPr>
          <p:cNvPr id="37" name="Text 25"/>
          <p:cNvSpPr/>
          <p:nvPr/>
        </p:nvSpPr>
        <p:spPr>
          <a:xfrm>
            <a:off x="6324600" y="6994624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name =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contract.name();</a:t>
            </a:r>
            <a:endParaRPr lang="en-US" sz="1200" dirty="0"/>
          </a:p>
        </p:txBody>
      </p:sp>
      <p:sp>
        <p:nvSpPr>
          <p:cNvPr id="38" name="Text 26"/>
          <p:cNvSpPr/>
          <p:nvPr/>
        </p:nvSpPr>
        <p:spPr>
          <a:xfrm>
            <a:off x="6324600" y="7223224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symbol =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contract.symbol();</a:t>
            </a:r>
            <a:endParaRPr lang="en-US" sz="1200" dirty="0"/>
          </a:p>
        </p:txBody>
      </p:sp>
      <p:sp>
        <p:nvSpPr>
          <p:cNvPr id="39" name="Text 27"/>
          <p:cNvSpPr/>
          <p:nvPr/>
        </p:nvSpPr>
        <p:spPr>
          <a:xfrm>
            <a:off x="6324600" y="7451824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decimals =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contract.decimals();</a:t>
            </a:r>
            <a:endParaRPr lang="en-US" sz="1200" dirty="0"/>
          </a:p>
        </p:txBody>
      </p:sp>
      <p:sp>
        <p:nvSpPr>
          <p:cNvPr id="40" name="Text 28"/>
          <p:cNvSpPr/>
          <p:nvPr/>
        </p:nvSpPr>
        <p:spPr>
          <a:xfrm>
            <a:off x="6324600" y="7680424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totalSupply =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contract.totalSupply();</a:t>
            </a:r>
            <a:endParaRPr lang="en-US" sz="1200" dirty="0"/>
          </a:p>
        </p:txBody>
      </p:sp>
      <p:sp>
        <p:nvSpPr>
          <p:cNvPr id="41" name="Text 29"/>
          <p:cNvSpPr/>
          <p:nvPr/>
        </p:nvSpPr>
        <p:spPr>
          <a:xfrm>
            <a:off x="6324600" y="7909024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处理结构体返回值</a:t>
            </a:r>
            <a:endParaRPr lang="en-US" sz="1200" dirty="0"/>
          </a:p>
        </p:txBody>
      </p:sp>
      <p:sp>
        <p:nvSpPr>
          <p:cNvPr id="42" name="Text 30"/>
          <p:cNvSpPr/>
          <p:nvPr/>
        </p:nvSpPr>
        <p:spPr>
          <a:xfrm>
            <a:off x="6324600" y="8137624"/>
            <a:ext cx="5151239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const userInfo =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contract.getUserInfo(userAddress);</a:t>
            </a:r>
            <a:endParaRPr lang="en-US" sz="1200" dirty="0"/>
          </a:p>
        </p:txBody>
      </p:sp>
      <p:sp>
        <p:nvSpPr>
          <p:cNvPr id="43" name="Text 31"/>
          <p:cNvSpPr/>
          <p:nvPr/>
        </p:nvSpPr>
        <p:spPr>
          <a:xfrm>
            <a:off x="6324600" y="8594824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console.log(</a:t>
            </a: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'用户信息:'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, {</a:t>
            </a:r>
            <a:endParaRPr lang="en-US" sz="1200" dirty="0"/>
          </a:p>
        </p:txBody>
      </p:sp>
      <p:sp>
        <p:nvSpPr>
          <p:cNvPr id="44" name="Text 32"/>
          <p:cNvSpPr/>
          <p:nvPr/>
        </p:nvSpPr>
        <p:spPr>
          <a:xfrm>
            <a:off x="6324600" y="8823424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balance: userInfo.balance.toString(),</a:t>
            </a:r>
            <a:endParaRPr lang="en-US" sz="1200" dirty="0"/>
          </a:p>
        </p:txBody>
      </p:sp>
      <p:sp>
        <p:nvSpPr>
          <p:cNvPr id="45" name="Text 33"/>
          <p:cNvSpPr/>
          <p:nvPr/>
        </p:nvSpPr>
        <p:spPr>
          <a:xfrm>
            <a:off x="6324600" y="9052024"/>
            <a:ext cx="6181487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staked: userInfo.staked.toString()</a:t>
            </a:r>
            <a:endParaRPr lang="en-US" sz="1200" dirty="0"/>
          </a:p>
        </p:txBody>
      </p:sp>
      <p:sp>
        <p:nvSpPr>
          <p:cNvPr id="46" name="Text 34"/>
          <p:cNvSpPr/>
          <p:nvPr/>
        </p:nvSpPr>
        <p:spPr>
          <a:xfrm>
            <a:off x="6324600" y="9280624"/>
            <a:ext cx="5151239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});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4732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62100"/>
            <a:ext cx="4552950" cy="293786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752600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051721"/>
            <a:ext cx="4171950" cy="125774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550" y="1562100"/>
            <a:ext cx="3952875" cy="293786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050" y="1752600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300" y="18478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3050" y="3051721"/>
            <a:ext cx="3571875" cy="125774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4025" y="1562100"/>
            <a:ext cx="3319145" cy="293814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525" y="1752600"/>
            <a:ext cx="34290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4525" y="3051810"/>
            <a:ext cx="3063240" cy="125793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728845"/>
            <a:ext cx="12282805" cy="1485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919067"/>
            <a:ext cx="14287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5300067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5300067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5757267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5757267"/>
            <a:ext cx="152400" cy="152400"/>
          </a:xfrm>
          <a:prstGeom prst="rect">
            <a:avLst/>
          </a:prstGeom>
        </p:spPr>
      </p:pic>
      <p:sp>
        <p:nvSpPr>
          <p:cNvPr id="22" name="Text 1"/>
          <p:cNvSpPr/>
          <p:nvPr/>
        </p:nvSpPr>
        <p:spPr>
          <a:xfrm>
            <a:off x="728216" y="381000"/>
            <a:ext cx="9006840" cy="8001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63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监听事件 | Listening to Events</a:t>
            </a:r>
            <a:endParaRPr lang="en-US" sz="4200" dirty="0"/>
          </a:p>
        </p:txBody>
      </p:sp>
      <p:sp>
        <p:nvSpPr>
          <p:cNvPr id="23" name="Text 2"/>
          <p:cNvSpPr/>
          <p:nvPr/>
        </p:nvSpPr>
        <p:spPr>
          <a:xfrm>
            <a:off x="1028700" y="1752600"/>
            <a:ext cx="164592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合约事件监听</a:t>
            </a:r>
            <a:endParaRPr lang="en-US" sz="1800" dirty="0"/>
          </a:p>
        </p:txBody>
      </p:sp>
      <p:sp>
        <p:nvSpPr>
          <p:cNvPr id="24" name="Text 3"/>
          <p:cNvSpPr/>
          <p:nvPr/>
        </p:nvSpPr>
        <p:spPr>
          <a:xfrm>
            <a:off x="571500" y="2247900"/>
            <a:ext cx="417195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710"/>
              </a:lnSpc>
              <a:buSzPct val="100000"/>
              <a:buChar char="•"/>
            </a:pP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on() - 持续监听</a:t>
            </a:r>
            <a:endParaRPr lang="en-US" sz="1140" dirty="0"/>
          </a:p>
        </p:txBody>
      </p:sp>
      <p:sp>
        <p:nvSpPr>
          <p:cNvPr id="25" name="Text 4"/>
          <p:cNvSpPr/>
          <p:nvPr/>
        </p:nvSpPr>
        <p:spPr>
          <a:xfrm>
            <a:off x="571500" y="2503140"/>
            <a:ext cx="417195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710"/>
              </a:lnSpc>
              <a:buSzPct val="100000"/>
              <a:buChar char="•"/>
            </a:pP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once() - 监听一次</a:t>
            </a:r>
            <a:endParaRPr lang="en-US" sz="1140" dirty="0"/>
          </a:p>
        </p:txBody>
      </p:sp>
      <p:sp>
        <p:nvSpPr>
          <p:cNvPr id="26" name="Text 5"/>
          <p:cNvSpPr/>
          <p:nvPr/>
        </p:nvSpPr>
        <p:spPr>
          <a:xfrm>
            <a:off x="571500" y="2758380"/>
            <a:ext cx="500634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710"/>
              </a:lnSpc>
              <a:buSzPct val="100000"/>
              <a:buChar char="•"/>
            </a:pP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queryFilter() - 查询历史事件</a:t>
            </a:r>
            <a:endParaRPr lang="en-US" sz="1140" dirty="0"/>
          </a:p>
        </p:txBody>
      </p:sp>
      <p:sp>
        <p:nvSpPr>
          <p:cNvPr id="27" name="Text 6"/>
          <p:cNvSpPr/>
          <p:nvPr/>
        </p:nvSpPr>
        <p:spPr>
          <a:xfrm>
            <a:off x="685800" y="3051721"/>
            <a:ext cx="4171950" cy="1257746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contract.on('Transfer', (from, to, value) =&gt; {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 console.log('Transfer事件');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});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                           </a:t>
            </a:r>
            <a:endParaRPr lang="en-US" sz="1080" dirty="0"/>
          </a:p>
        </p:txBody>
      </p:sp>
      <p:sp>
        <p:nvSpPr>
          <p:cNvPr id="28" name="Text 7"/>
          <p:cNvSpPr/>
          <p:nvPr/>
        </p:nvSpPr>
        <p:spPr>
          <a:xfrm>
            <a:off x="5810250" y="1752600"/>
            <a:ext cx="164592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区块事件监听</a:t>
            </a:r>
            <a:endParaRPr lang="en-US" sz="1800" dirty="0"/>
          </a:p>
        </p:txBody>
      </p:sp>
      <p:sp>
        <p:nvSpPr>
          <p:cNvPr id="29" name="Text 8"/>
          <p:cNvSpPr/>
          <p:nvPr/>
        </p:nvSpPr>
        <p:spPr>
          <a:xfrm>
            <a:off x="5353050" y="2247900"/>
            <a:ext cx="428625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710"/>
              </a:lnSpc>
              <a:buSzPct val="100000"/>
              <a:buChar char="•"/>
            </a:pP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on('block') - 监听新区块</a:t>
            </a:r>
            <a:endParaRPr lang="en-US" sz="1140" dirty="0"/>
          </a:p>
        </p:txBody>
      </p:sp>
      <p:sp>
        <p:nvSpPr>
          <p:cNvPr id="30" name="Text 9"/>
          <p:cNvSpPr/>
          <p:nvPr/>
        </p:nvSpPr>
        <p:spPr>
          <a:xfrm>
            <a:off x="5353050" y="2503140"/>
            <a:ext cx="428625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710"/>
              </a:lnSpc>
              <a:buSzPct val="100000"/>
              <a:buChar char="•"/>
            </a:pP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on('pending') - 监听待处理交易</a:t>
            </a:r>
            <a:endParaRPr lang="en-US" sz="1140" dirty="0"/>
          </a:p>
        </p:txBody>
      </p:sp>
      <p:sp>
        <p:nvSpPr>
          <p:cNvPr id="31" name="Text 10"/>
          <p:cNvSpPr/>
          <p:nvPr/>
        </p:nvSpPr>
        <p:spPr>
          <a:xfrm>
            <a:off x="5353050" y="2758380"/>
            <a:ext cx="3571875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710"/>
              </a:lnSpc>
              <a:buSzPct val="100000"/>
              <a:buChar char="•"/>
            </a:pP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监听网络变化</a:t>
            </a:r>
            <a:endParaRPr lang="en-US" sz="1140" dirty="0"/>
          </a:p>
        </p:txBody>
      </p:sp>
      <p:sp>
        <p:nvSpPr>
          <p:cNvPr id="32" name="Text 11"/>
          <p:cNvSpPr/>
          <p:nvPr/>
        </p:nvSpPr>
        <p:spPr>
          <a:xfrm>
            <a:off x="5467350" y="3051721"/>
            <a:ext cx="3571875" cy="1257746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provider.on('block', (blockNumber) =&gt; {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 console.log('新区块:', blockNumber);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});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                           </a:t>
            </a:r>
            <a:endParaRPr lang="en-US" sz="1080" dirty="0"/>
          </a:p>
        </p:txBody>
      </p:sp>
      <p:sp>
        <p:nvSpPr>
          <p:cNvPr id="33" name="Text 12"/>
          <p:cNvSpPr/>
          <p:nvPr/>
        </p:nvSpPr>
        <p:spPr>
          <a:xfrm>
            <a:off x="9991725" y="1752600"/>
            <a:ext cx="170307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Provider事件</a:t>
            </a:r>
            <a:endParaRPr lang="en-US" sz="1800" dirty="0"/>
          </a:p>
        </p:txBody>
      </p:sp>
      <p:sp>
        <p:nvSpPr>
          <p:cNvPr id="34" name="Text 13"/>
          <p:cNvSpPr/>
          <p:nvPr/>
        </p:nvSpPr>
        <p:spPr>
          <a:xfrm>
            <a:off x="9534525" y="2247900"/>
            <a:ext cx="562356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710"/>
              </a:lnSpc>
              <a:buSzPct val="100000"/>
              <a:buChar char="•"/>
            </a:pP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on('network') - 监听网络变化</a:t>
            </a:r>
            <a:endParaRPr lang="en-US" sz="1140" dirty="0"/>
          </a:p>
        </p:txBody>
      </p:sp>
      <p:sp>
        <p:nvSpPr>
          <p:cNvPr id="35" name="Text 14"/>
          <p:cNvSpPr/>
          <p:nvPr/>
        </p:nvSpPr>
        <p:spPr>
          <a:xfrm>
            <a:off x="9534525" y="2503140"/>
            <a:ext cx="468630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710"/>
              </a:lnSpc>
              <a:buSzPct val="100000"/>
              <a:buChar char="•"/>
            </a:pP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on('error') - 监听错误</a:t>
            </a:r>
            <a:endParaRPr lang="en-US" sz="1140" dirty="0"/>
          </a:p>
        </p:txBody>
      </p:sp>
      <p:sp>
        <p:nvSpPr>
          <p:cNvPr id="36" name="Text 15"/>
          <p:cNvSpPr/>
          <p:nvPr/>
        </p:nvSpPr>
        <p:spPr>
          <a:xfrm>
            <a:off x="9534525" y="2758380"/>
            <a:ext cx="4686300" cy="21714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710"/>
              </a:lnSpc>
              <a:buSzPct val="100000"/>
              <a:buChar char="•"/>
            </a:pPr>
            <a:r>
              <a:rPr lang="en-US" sz="114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错误处理与清理</a:t>
            </a:r>
            <a:endParaRPr lang="en-US" sz="1140" dirty="0"/>
          </a:p>
        </p:txBody>
      </p:sp>
      <p:sp>
        <p:nvSpPr>
          <p:cNvPr id="37" name="Text 16"/>
          <p:cNvSpPr/>
          <p:nvPr/>
        </p:nvSpPr>
        <p:spPr>
          <a:xfrm>
            <a:off x="9648825" y="3051810"/>
            <a:ext cx="2419985" cy="125793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provider.on('network', (newNetwork, oldNetwork) =&gt; {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 console.log('网络切换');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});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                           </a:t>
            </a:r>
            <a:endParaRPr lang="en-US" sz="1080" dirty="0"/>
          </a:p>
        </p:txBody>
      </p:sp>
      <p:sp>
        <p:nvSpPr>
          <p:cNvPr id="38" name="Text 17"/>
          <p:cNvSpPr/>
          <p:nvPr/>
        </p:nvSpPr>
        <p:spPr>
          <a:xfrm>
            <a:off x="790575" y="4919067"/>
            <a:ext cx="182880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事件监听最佳实践</a:t>
            </a:r>
            <a:endParaRPr lang="en-US" sz="1500" dirty="0"/>
          </a:p>
        </p:txBody>
      </p:sp>
      <p:sp>
        <p:nvSpPr>
          <p:cNvPr id="39" name="Text 18"/>
          <p:cNvSpPr/>
          <p:nvPr/>
        </p:nvSpPr>
        <p:spPr>
          <a:xfrm>
            <a:off x="800100" y="5261967"/>
            <a:ext cx="1828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使用错误处理监听事件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6400800" y="5261967"/>
            <a:ext cx="1828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清理不再使用的监听器</a:t>
            </a:r>
            <a:endParaRPr lang="en-US" sz="1200" dirty="0"/>
          </a:p>
        </p:txBody>
      </p:sp>
      <p:sp>
        <p:nvSpPr>
          <p:cNvPr id="41" name="Text 20"/>
          <p:cNvSpPr/>
          <p:nvPr/>
        </p:nvSpPr>
        <p:spPr>
          <a:xfrm>
            <a:off x="800100" y="5719167"/>
            <a:ext cx="188595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使用once避免重复监听</a:t>
            </a:r>
            <a:endParaRPr lang="en-US" sz="1200" dirty="0"/>
          </a:p>
        </p:txBody>
      </p:sp>
      <p:sp>
        <p:nvSpPr>
          <p:cNvPr id="42" name="Text 21"/>
          <p:cNvSpPr/>
          <p:nvPr/>
        </p:nvSpPr>
        <p:spPr>
          <a:xfrm>
            <a:off x="6400800" y="5719167"/>
            <a:ext cx="18288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组件卸载时清理监听器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48216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48216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059061"/>
            <a:ext cx="5829300" cy="24843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61" y="1260872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73" y="1298972"/>
            <a:ext cx="25717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059061"/>
            <a:ext cx="5829300" cy="24843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61" y="1260872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061" y="1298972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080" y="1973580"/>
            <a:ext cx="5463540" cy="121856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" y="3695849"/>
            <a:ext cx="5829300" cy="459581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61" y="389766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61" y="393576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261" y="4610100"/>
            <a:ext cx="5463778" cy="118154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3695849"/>
            <a:ext cx="5829300" cy="459581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61" y="389766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7348" y="3935760"/>
            <a:ext cx="200025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5080" y="4610100"/>
            <a:ext cx="5463540" cy="165989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4961" y="6721525"/>
            <a:ext cx="5463778" cy="1387376"/>
          </a:xfrm>
          <a:prstGeom prst="rect">
            <a:avLst/>
          </a:prstGeom>
        </p:spPr>
      </p:pic>
      <p:sp>
        <p:nvSpPr>
          <p:cNvPr id="22" name="Text 1"/>
          <p:cNvSpPr/>
          <p:nvPr/>
        </p:nvSpPr>
        <p:spPr>
          <a:xfrm>
            <a:off x="460772" y="190500"/>
            <a:ext cx="8789670" cy="63996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040"/>
              </a:lnSpc>
              <a:buNone/>
            </a:pPr>
            <a:r>
              <a:rPr lang="en-US" sz="336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MetaMask Provider | 浏览器钱包集成</a:t>
            </a:r>
            <a:endParaRPr lang="en-US" sz="3360" dirty="0"/>
          </a:p>
        </p:txBody>
      </p:sp>
      <p:sp>
        <p:nvSpPr>
          <p:cNvPr id="23" name="Text 2"/>
          <p:cNvSpPr/>
          <p:nvPr/>
        </p:nvSpPr>
        <p:spPr>
          <a:xfrm>
            <a:off x="792361" y="1241822"/>
            <a:ext cx="189738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MetaMask特点</a:t>
            </a:r>
            <a:endParaRPr lang="en-US" sz="1800" dirty="0"/>
          </a:p>
        </p:txBody>
      </p:sp>
      <p:sp>
        <p:nvSpPr>
          <p:cNvPr id="24" name="Text 3"/>
          <p:cNvSpPr/>
          <p:nvPr/>
        </p:nvSpPr>
        <p:spPr>
          <a:xfrm>
            <a:off x="373261" y="1699022"/>
            <a:ext cx="546377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DE0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用户钱包管理</a:t>
            </a: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管理多账户多网络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373261" y="1965722"/>
            <a:ext cx="6556534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DE0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交易签名</a:t>
            </a: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用户确认交易，无需暴露私钥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373261" y="2232422"/>
            <a:ext cx="546377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FDE0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网络切换</a:t>
            </a: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- 支持多链，手动/程序切换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6774061" y="1241822"/>
            <a:ext cx="189738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检测MetaMask</a:t>
            </a:r>
            <a:endParaRPr lang="en-US" sz="1800" dirty="0"/>
          </a:p>
        </p:txBody>
      </p:sp>
      <p:sp>
        <p:nvSpPr>
          <p:cNvPr id="28" name="Text 7"/>
          <p:cNvSpPr/>
          <p:nvPr/>
        </p:nvSpPr>
        <p:spPr>
          <a:xfrm>
            <a:off x="6354961" y="1699022"/>
            <a:ext cx="546377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检查window.ethereum对象：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6469380" y="1973580"/>
            <a:ext cx="5463540" cy="121856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(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typeof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window.ethereum !== </a:t>
            </a:r>
            <a:r>
              <a:rPr lang="en-US" sz="1080" dirty="0">
                <a:solidFill>
                  <a:srgbClr val="CE917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'undefined'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{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console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.log(</a:t>
            </a:r>
            <a:r>
              <a:rPr lang="en-US" sz="1080" dirty="0">
                <a:solidFill>
                  <a:srgbClr val="CE917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'MetaMask已安装'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 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else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{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console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.log(</a:t>
            </a:r>
            <a:r>
              <a:rPr lang="en-US" sz="1080" dirty="0">
                <a:solidFill>
                  <a:srgbClr val="CE917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'请安装MetaMask'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
}
</a:t>
            </a:r>
            <a:endParaRPr lang="en-US" sz="1080" dirty="0"/>
          </a:p>
        </p:txBody>
      </p:sp>
      <p:sp>
        <p:nvSpPr>
          <p:cNvPr id="30" name="Text 9"/>
          <p:cNvSpPr/>
          <p:nvPr/>
        </p:nvSpPr>
        <p:spPr>
          <a:xfrm>
            <a:off x="792361" y="3878610"/>
            <a:ext cx="170307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创建Provider</a:t>
            </a:r>
            <a:endParaRPr lang="en-US" sz="1800" dirty="0"/>
          </a:p>
        </p:txBody>
      </p:sp>
      <p:sp>
        <p:nvSpPr>
          <p:cNvPr id="31" name="Text 10"/>
          <p:cNvSpPr/>
          <p:nvPr/>
        </p:nvSpPr>
        <p:spPr>
          <a:xfrm>
            <a:off x="373261" y="4335810"/>
            <a:ext cx="6556534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使用window.ethereum创建Provider：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487561" y="4610100"/>
            <a:ext cx="5463778" cy="1181546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{ ethers }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080" dirty="0">
                <a:solidFill>
                  <a:srgbClr val="CE917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'ethers'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
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provider =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new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ethers.BrowserProvider(window.ethereum);
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signer =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await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provider.getSigner();
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address =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await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signer.getAddress();
</a:t>
            </a:r>
            <a:endParaRPr lang="en-US" sz="1080" dirty="0"/>
          </a:p>
        </p:txBody>
      </p:sp>
      <p:sp>
        <p:nvSpPr>
          <p:cNvPr id="33" name="Text 12"/>
          <p:cNvSpPr/>
          <p:nvPr/>
        </p:nvSpPr>
        <p:spPr>
          <a:xfrm>
            <a:off x="6774061" y="3878610"/>
            <a:ext cx="1097280" cy="3429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10B98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监听变化</a:t>
            </a:r>
            <a:endParaRPr lang="en-US" sz="1800" dirty="0"/>
          </a:p>
        </p:txBody>
      </p:sp>
      <p:sp>
        <p:nvSpPr>
          <p:cNvPr id="34" name="Text 13"/>
          <p:cNvSpPr/>
          <p:nvPr/>
        </p:nvSpPr>
        <p:spPr>
          <a:xfrm>
            <a:off x="6354961" y="4335810"/>
            <a:ext cx="546377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DE0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账户变化：</a:t>
            </a: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监听账户切换或断开连接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6469380" y="4610100"/>
            <a:ext cx="4886960" cy="166687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window.ethereum.on(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CE917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'accountsChanged'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(accounts) =&gt; {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(accounts.length === 0) {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console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.log(</a:t>
            </a:r>
            <a:r>
              <a:rPr lang="en-US" sz="1080" dirty="0">
                <a:solidFill>
                  <a:srgbClr val="CE917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'用户断开连接'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}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else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{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console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.log(</a:t>
            </a:r>
            <a:r>
              <a:rPr lang="en-US" sz="1080" dirty="0">
                <a:solidFill>
                  <a:srgbClr val="CE917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'账户切换为:'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accounts[0]);
  }
});
</a:t>
            </a:r>
            <a:endParaRPr lang="en-US" sz="1080" dirty="0"/>
          </a:p>
        </p:txBody>
      </p:sp>
      <p:sp>
        <p:nvSpPr>
          <p:cNvPr id="36" name="Text 15"/>
          <p:cNvSpPr/>
          <p:nvPr/>
        </p:nvSpPr>
        <p:spPr>
          <a:xfrm>
            <a:off x="6354961" y="6447234"/>
            <a:ext cx="5463778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DE0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网络变化：</a:t>
            </a: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监听网络切换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6469380" y="6721475"/>
            <a:ext cx="5463540" cy="123126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window.ethereum.on(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CE917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'chainChanged'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(chainId) =&gt; {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chainIdDecimal = </a:t>
            </a:r>
            <a:r>
              <a:rPr lang="en-US" sz="1080" dirty="0">
                <a:solidFill>
                  <a:srgbClr val="C586C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parseInt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(chainId, </a:t>
            </a:r>
            <a:r>
              <a:rPr lang="en-US" sz="1080" dirty="0">
                <a:solidFill>
                  <a:srgbClr val="B5CEA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16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080" dirty="0"/>
          </a:p>
          <a:p>
            <a:pPr marL="0" indent="0">
              <a:lnSpc>
                <a:spcPts val="1620"/>
              </a:lnSpc>
              <a:buNone/>
            </a:pP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80" dirty="0">
                <a:solidFill>
                  <a:srgbClr val="569CD6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console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.log(</a:t>
            </a:r>
            <a:r>
              <a:rPr lang="en-US" sz="1080" dirty="0">
                <a:solidFill>
                  <a:srgbClr val="CE917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'网络切换为:'</a:t>
            </a:r>
            <a:r>
              <a:rPr lang="en-US" sz="108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chainIdDecimal);
  window.location.reload();
});
</a:t>
            </a:r>
            <a:endParaRPr lang="en-US" sz="10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8296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8296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81100"/>
            <a:ext cx="5429250" cy="1104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323975"/>
            <a:ext cx="2667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111401"/>
            <a:ext cx="5429250" cy="1104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75" y="3254276"/>
            <a:ext cx="2667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041702"/>
            <a:ext cx="5429250" cy="1104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875" y="5184577"/>
            <a:ext cx="2667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6972002"/>
            <a:ext cx="5429250" cy="1333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7114877"/>
            <a:ext cx="2667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750" y="1181100"/>
            <a:ext cx="5810250" cy="72675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0" y="1800225"/>
            <a:ext cx="5429250" cy="64579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381000"/>
            <a:ext cx="166985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endParaRPr lang="en-US" sz="3000" dirty="0"/>
          </a:p>
        </p:txBody>
      </p:sp>
      <p:sp>
        <p:nvSpPr>
          <p:cNvPr id="16" name="Text 1"/>
          <p:cNvSpPr/>
          <p:nvPr/>
        </p:nvSpPr>
        <p:spPr>
          <a:xfrm>
            <a:off x="634454" y="381000"/>
            <a:ext cx="10218420" cy="5715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请求账户连接 | Requesting Account Connection</a:t>
            </a:r>
            <a:endParaRPr lang="en-US" sz="3000" dirty="0"/>
          </a:p>
        </p:txBody>
      </p:sp>
      <p:sp>
        <p:nvSpPr>
          <p:cNvPr id="17" name="Text 2"/>
          <p:cNvSpPr/>
          <p:nvPr/>
        </p:nvSpPr>
        <p:spPr>
          <a:xfrm>
            <a:off x="614363" y="1323975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904875" y="1331565"/>
            <a:ext cx="1383030" cy="25137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检测MetaMask</a:t>
            </a:r>
            <a:endParaRPr lang="en-US" sz="1320" dirty="0"/>
          </a:p>
        </p:txBody>
      </p:sp>
      <p:sp>
        <p:nvSpPr>
          <p:cNvPr id="19" name="Text 4"/>
          <p:cNvSpPr/>
          <p:nvPr/>
        </p:nvSpPr>
        <p:spPr>
          <a:xfrm>
            <a:off x="904875" y="1685925"/>
            <a:ext cx="4762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检查window.ethereum是否存在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904875" y="1914525"/>
            <a:ext cx="4762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检查是否已连接账户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614363" y="3254276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904875" y="3261866"/>
            <a:ext cx="822960" cy="25137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请求连接</a:t>
            </a:r>
            <a:endParaRPr lang="en-US" sz="1320" dirty="0"/>
          </a:p>
        </p:txBody>
      </p:sp>
      <p:sp>
        <p:nvSpPr>
          <p:cNvPr id="23" name="Text 8"/>
          <p:cNvSpPr/>
          <p:nvPr/>
        </p:nvSpPr>
        <p:spPr>
          <a:xfrm>
            <a:off x="904875" y="3616226"/>
            <a:ext cx="4762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调用eth_requestAccounts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904875" y="3844826"/>
            <a:ext cx="4762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用户确认授权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614363" y="5184577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904875" y="5192167"/>
            <a:ext cx="822960" cy="25137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获取账户</a:t>
            </a:r>
            <a:endParaRPr lang="en-US" sz="1320" dirty="0"/>
          </a:p>
        </p:txBody>
      </p:sp>
      <p:sp>
        <p:nvSpPr>
          <p:cNvPr id="27" name="Text 12"/>
          <p:cNvSpPr/>
          <p:nvPr/>
        </p:nvSpPr>
        <p:spPr>
          <a:xfrm>
            <a:off x="904875" y="5546527"/>
            <a:ext cx="4762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获取当前账户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904875" y="5775127"/>
            <a:ext cx="4762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创建Signer实例</a:t>
            </a:r>
            <a:endParaRPr lang="en-US" sz="1200" dirty="0"/>
          </a:p>
        </p:txBody>
      </p:sp>
      <p:sp>
        <p:nvSpPr>
          <p:cNvPr id="29" name="Text 14"/>
          <p:cNvSpPr/>
          <p:nvPr/>
        </p:nvSpPr>
        <p:spPr>
          <a:xfrm>
            <a:off x="614363" y="7114877"/>
            <a:ext cx="320040" cy="2667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200" dirty="0"/>
          </a:p>
        </p:txBody>
      </p:sp>
      <p:sp>
        <p:nvSpPr>
          <p:cNvPr id="30" name="Text 15"/>
          <p:cNvSpPr/>
          <p:nvPr/>
        </p:nvSpPr>
        <p:spPr>
          <a:xfrm>
            <a:off x="904875" y="7122468"/>
            <a:ext cx="822960" cy="251371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80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错误处理</a:t>
            </a:r>
            <a:endParaRPr lang="en-US" sz="1320" dirty="0"/>
          </a:p>
        </p:txBody>
      </p:sp>
      <p:sp>
        <p:nvSpPr>
          <p:cNvPr id="31" name="Text 16"/>
          <p:cNvSpPr/>
          <p:nvPr/>
        </p:nvSpPr>
        <p:spPr>
          <a:xfrm>
            <a:off x="904875" y="7476827"/>
            <a:ext cx="4762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用户拒绝</a:t>
            </a:r>
            <a:endParaRPr lang="en-US" sz="1200" dirty="0"/>
          </a:p>
        </p:txBody>
      </p:sp>
      <p:sp>
        <p:nvSpPr>
          <p:cNvPr id="32" name="Text 17"/>
          <p:cNvSpPr/>
          <p:nvPr/>
        </p:nvSpPr>
        <p:spPr>
          <a:xfrm>
            <a:off x="904875" y="7705427"/>
            <a:ext cx="4762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MetaMask未安装</a:t>
            </a:r>
            <a:endParaRPr lang="en-US" sz="1200" dirty="0"/>
          </a:p>
        </p:txBody>
      </p:sp>
      <p:sp>
        <p:nvSpPr>
          <p:cNvPr id="33" name="Text 18"/>
          <p:cNvSpPr/>
          <p:nvPr/>
        </p:nvSpPr>
        <p:spPr>
          <a:xfrm>
            <a:off x="904875" y="7934027"/>
            <a:ext cx="4762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网络错误</a:t>
            </a:r>
            <a:endParaRPr lang="en-US" sz="1200" dirty="0"/>
          </a:p>
        </p:txBody>
      </p:sp>
      <p:sp>
        <p:nvSpPr>
          <p:cNvPr id="34" name="Text 19"/>
          <p:cNvSpPr/>
          <p:nvPr/>
        </p:nvSpPr>
        <p:spPr>
          <a:xfrm>
            <a:off x="6191250" y="1371600"/>
            <a:ext cx="13716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基础连接代码</a:t>
            </a:r>
            <a:endParaRPr lang="en-US" sz="1500" dirty="0"/>
          </a:p>
        </p:txBody>
      </p:sp>
      <p:sp>
        <p:nvSpPr>
          <p:cNvPr id="35" name="Text 20"/>
          <p:cNvSpPr/>
          <p:nvPr/>
        </p:nvSpPr>
        <p:spPr>
          <a:xfrm>
            <a:off x="6524625" y="19431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import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 ethers }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from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'ethers'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endParaRPr lang="en-US" sz="1200" dirty="0"/>
          </a:p>
        </p:txBody>
      </p:sp>
      <p:sp>
        <p:nvSpPr>
          <p:cNvPr id="36" name="Text 21"/>
          <p:cNvSpPr/>
          <p:nvPr/>
        </p:nvSpPr>
        <p:spPr>
          <a:xfrm>
            <a:off x="6524625" y="2181225"/>
            <a:ext cx="1257300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检测并连接</a:t>
            </a:r>
            <a:endParaRPr lang="en-US" sz="1200" dirty="0"/>
          </a:p>
        </p:txBody>
      </p:sp>
      <p:sp>
        <p:nvSpPr>
          <p:cNvPr id="37" name="Text 22"/>
          <p:cNvSpPr/>
          <p:nvPr/>
        </p:nvSpPr>
        <p:spPr>
          <a:xfrm>
            <a:off x="6524625" y="24003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async function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connectWallet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() {</a:t>
            </a:r>
            <a:endParaRPr lang="en-US" sz="1200" dirty="0"/>
          </a:p>
        </p:txBody>
      </p:sp>
      <p:sp>
        <p:nvSpPr>
          <p:cNvPr id="38" name="Text 23"/>
          <p:cNvSpPr/>
          <p:nvPr/>
        </p:nvSpPr>
        <p:spPr>
          <a:xfrm>
            <a:off x="6715125" y="2638425"/>
            <a:ext cx="1965960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1. 检查MetaMask</a:t>
            </a:r>
            <a:endParaRPr lang="en-US" sz="1200" dirty="0"/>
          </a:p>
        </p:txBody>
      </p:sp>
      <p:sp>
        <p:nvSpPr>
          <p:cNvPr id="39" name="Text 24"/>
          <p:cNvSpPr/>
          <p:nvPr/>
        </p:nvSpPr>
        <p:spPr>
          <a:xfrm>
            <a:off x="6524625" y="28575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if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typeof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window.ethereum === </a:t>
            </a: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'undefined'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 {</a:t>
            </a:r>
            <a:endParaRPr lang="en-US" sz="1200" dirty="0"/>
          </a:p>
        </p:txBody>
      </p:sp>
      <p:sp>
        <p:nvSpPr>
          <p:cNvPr id="40" name="Text 25"/>
          <p:cNvSpPr/>
          <p:nvPr/>
        </p:nvSpPr>
        <p:spPr>
          <a:xfrm>
            <a:off x="6524625" y="30861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alert(</a:t>
            </a: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'请安装MetaMask'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);</a:t>
            </a:r>
            <a:endParaRPr lang="en-US" sz="1200" dirty="0"/>
          </a:p>
        </p:txBody>
      </p:sp>
      <p:sp>
        <p:nvSpPr>
          <p:cNvPr id="41" name="Text 26"/>
          <p:cNvSpPr/>
          <p:nvPr/>
        </p:nvSpPr>
        <p:spPr>
          <a:xfrm>
            <a:off x="6524625" y="33147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null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endParaRPr lang="en-US" sz="1200" dirty="0"/>
          </a:p>
        </p:txBody>
      </p:sp>
      <p:sp>
        <p:nvSpPr>
          <p:cNvPr id="42" name="Text 27"/>
          <p:cNvSpPr/>
          <p:nvPr/>
        </p:nvSpPr>
        <p:spPr>
          <a:xfrm>
            <a:off x="6524625" y="35433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}</a:t>
            </a:r>
            <a:endParaRPr lang="en-US" sz="1200" dirty="0"/>
          </a:p>
        </p:txBody>
      </p:sp>
      <p:sp>
        <p:nvSpPr>
          <p:cNvPr id="43" name="Text 28"/>
          <p:cNvSpPr/>
          <p:nvPr/>
        </p:nvSpPr>
        <p:spPr>
          <a:xfrm>
            <a:off x="6524625" y="37719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try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endParaRPr lang="en-US" sz="1200" dirty="0"/>
          </a:p>
        </p:txBody>
      </p:sp>
      <p:sp>
        <p:nvSpPr>
          <p:cNvPr id="44" name="Text 29"/>
          <p:cNvSpPr/>
          <p:nvPr/>
        </p:nvSpPr>
        <p:spPr>
          <a:xfrm>
            <a:off x="6905625" y="4010025"/>
            <a:ext cx="1783080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2. 请求账户连接</a:t>
            </a:r>
            <a:endParaRPr lang="en-US" sz="1200" dirty="0"/>
          </a:p>
        </p:txBody>
      </p:sp>
      <p:sp>
        <p:nvSpPr>
          <p:cNvPr id="45" name="Text 30"/>
          <p:cNvSpPr/>
          <p:nvPr/>
        </p:nvSpPr>
        <p:spPr>
          <a:xfrm>
            <a:off x="6524625" y="42291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const accounts =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window.ethereum.request({</a:t>
            </a:r>
            <a:endParaRPr lang="en-US" sz="1200" dirty="0"/>
          </a:p>
        </p:txBody>
      </p:sp>
      <p:sp>
        <p:nvSpPr>
          <p:cNvPr id="46" name="Text 31"/>
          <p:cNvSpPr/>
          <p:nvPr/>
        </p:nvSpPr>
        <p:spPr>
          <a:xfrm>
            <a:off x="6524625" y="44577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  method: </a:t>
            </a:r>
            <a:r>
              <a:rPr lang="en-US" sz="1200" dirty="0">
                <a:solidFill>
                  <a:srgbClr val="CE9178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'eth_requestAccounts'</a:t>
            </a:r>
            <a:endParaRPr lang="en-US" sz="1200" dirty="0"/>
          </a:p>
        </p:txBody>
      </p:sp>
      <p:sp>
        <p:nvSpPr>
          <p:cNvPr id="47" name="Text 32"/>
          <p:cNvSpPr/>
          <p:nvPr/>
        </p:nvSpPr>
        <p:spPr>
          <a:xfrm>
            <a:off x="6524625" y="46863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});</a:t>
            </a:r>
            <a:endParaRPr lang="en-US" sz="1200" dirty="0"/>
          </a:p>
        </p:txBody>
      </p:sp>
      <p:sp>
        <p:nvSpPr>
          <p:cNvPr id="48" name="Text 33"/>
          <p:cNvSpPr/>
          <p:nvPr/>
        </p:nvSpPr>
        <p:spPr>
          <a:xfrm>
            <a:off x="6905625" y="4924425"/>
            <a:ext cx="2834640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3. 创建Provider和Signer</a:t>
            </a:r>
            <a:endParaRPr lang="en-US" sz="1200" dirty="0"/>
          </a:p>
        </p:txBody>
      </p:sp>
      <p:sp>
        <p:nvSpPr>
          <p:cNvPr id="49" name="Text 34"/>
          <p:cNvSpPr/>
          <p:nvPr/>
        </p:nvSpPr>
        <p:spPr>
          <a:xfrm>
            <a:off x="6524625" y="5143500"/>
            <a:ext cx="51435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const provider =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new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ethers.BrowserProvider(window.ethereum);</a:t>
            </a:r>
            <a:endParaRPr lang="en-US" sz="1200" dirty="0"/>
          </a:p>
        </p:txBody>
      </p:sp>
      <p:sp>
        <p:nvSpPr>
          <p:cNvPr id="50" name="Text 35"/>
          <p:cNvSpPr/>
          <p:nvPr/>
        </p:nvSpPr>
        <p:spPr>
          <a:xfrm>
            <a:off x="6524625" y="56007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const signer =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provider.getSigner();</a:t>
            </a:r>
            <a:endParaRPr lang="en-US" sz="1200" dirty="0"/>
          </a:p>
        </p:txBody>
      </p:sp>
      <p:sp>
        <p:nvSpPr>
          <p:cNvPr id="51" name="Text 36"/>
          <p:cNvSpPr/>
          <p:nvPr/>
        </p:nvSpPr>
        <p:spPr>
          <a:xfrm>
            <a:off x="6524625" y="58293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const address =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await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signer.getAddress();</a:t>
            </a:r>
            <a:endParaRPr lang="en-US" sz="1200" dirty="0"/>
          </a:p>
        </p:txBody>
      </p:sp>
      <p:sp>
        <p:nvSpPr>
          <p:cNvPr id="52" name="Text 37"/>
          <p:cNvSpPr/>
          <p:nvPr/>
        </p:nvSpPr>
        <p:spPr>
          <a:xfrm>
            <a:off x="6524625" y="60579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 provider, signer, address };</a:t>
            </a:r>
            <a:endParaRPr lang="en-US" sz="1200" dirty="0"/>
          </a:p>
        </p:txBody>
      </p:sp>
      <p:sp>
        <p:nvSpPr>
          <p:cNvPr id="53" name="Text 38"/>
          <p:cNvSpPr/>
          <p:nvPr/>
        </p:nvSpPr>
        <p:spPr>
          <a:xfrm>
            <a:off x="6524625" y="62865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}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catch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(error) {</a:t>
            </a:r>
            <a:endParaRPr lang="en-US" sz="1200" dirty="0"/>
          </a:p>
        </p:txBody>
      </p:sp>
      <p:sp>
        <p:nvSpPr>
          <p:cNvPr id="54" name="Text 39"/>
          <p:cNvSpPr/>
          <p:nvPr/>
        </p:nvSpPr>
        <p:spPr>
          <a:xfrm>
            <a:off x="6524625" y="6515100"/>
            <a:ext cx="61722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if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(error.code === 4001) {</a:t>
            </a:r>
            <a:endParaRPr lang="en-US" sz="1200" dirty="0"/>
          </a:p>
        </p:txBody>
      </p:sp>
      <p:sp>
        <p:nvSpPr>
          <p:cNvPr id="55" name="Text 40"/>
          <p:cNvSpPr/>
          <p:nvPr/>
        </p:nvSpPr>
        <p:spPr>
          <a:xfrm>
            <a:off x="7096125" y="6753225"/>
            <a:ext cx="1440180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用户拒绝连接</a:t>
            </a:r>
            <a:endParaRPr lang="en-US" sz="1200" dirty="0"/>
          </a:p>
        </p:txBody>
      </p:sp>
      <p:sp>
        <p:nvSpPr>
          <p:cNvPr id="56" name="Text 41"/>
          <p:cNvSpPr/>
          <p:nvPr/>
        </p:nvSpPr>
        <p:spPr>
          <a:xfrm>
            <a:off x="6524625" y="69723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}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else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{</a:t>
            </a:r>
            <a:endParaRPr lang="en-US" sz="1200" dirty="0"/>
          </a:p>
        </p:txBody>
      </p:sp>
      <p:sp>
        <p:nvSpPr>
          <p:cNvPr id="57" name="Text 42"/>
          <p:cNvSpPr/>
          <p:nvPr/>
        </p:nvSpPr>
        <p:spPr>
          <a:xfrm>
            <a:off x="7096125" y="7210425"/>
            <a:ext cx="1074420" cy="200025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A9955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// 其他错误</a:t>
            </a:r>
            <a:endParaRPr lang="en-US" sz="1200" dirty="0"/>
          </a:p>
        </p:txBody>
      </p:sp>
      <p:sp>
        <p:nvSpPr>
          <p:cNvPr id="58" name="Text 43"/>
          <p:cNvSpPr/>
          <p:nvPr/>
        </p:nvSpPr>
        <p:spPr>
          <a:xfrm>
            <a:off x="6524625" y="74295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}</a:t>
            </a:r>
            <a:endParaRPr lang="en-US" sz="1200" dirty="0"/>
          </a:p>
        </p:txBody>
      </p:sp>
      <p:sp>
        <p:nvSpPr>
          <p:cNvPr id="59" name="Text 44"/>
          <p:cNvSpPr/>
          <p:nvPr/>
        </p:nvSpPr>
        <p:spPr>
          <a:xfrm>
            <a:off x="6524625" y="76581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  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return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null</a:t>
            </a: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;</a:t>
            </a:r>
            <a:endParaRPr lang="en-US" sz="1200" dirty="0"/>
          </a:p>
        </p:txBody>
      </p:sp>
      <p:sp>
        <p:nvSpPr>
          <p:cNvPr id="60" name="Text 45"/>
          <p:cNvSpPr/>
          <p:nvPr/>
        </p:nvSpPr>
        <p:spPr>
          <a:xfrm>
            <a:off x="6524625" y="7886700"/>
            <a:ext cx="5143500" cy="228600"/>
          </a:xfrm>
          <a:prstGeom prst="rect">
            <a:avLst/>
          </a:prstGeom>
          <a:noFill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E2E8F0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  }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8150</Words>
  <Application>WPS 表格</Application>
  <PresentationFormat>On-screen Show (16:9)</PresentationFormat>
  <Paragraphs>615</Paragraphs>
  <Slides>14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43" baseType="lpstr">
      <vt:lpstr>Arial</vt:lpstr>
      <vt:lpstr>宋体</vt:lpstr>
      <vt:lpstr>Wingdings</vt:lpstr>
      <vt:lpstr>Consolas</vt:lpstr>
      <vt:lpstr>苹方-简</vt:lpstr>
      <vt:lpstr>Consolas</vt:lpstr>
      <vt:lpstr>Consolas</vt:lpstr>
      <vt:lpstr>Noto Sans SC</vt:lpstr>
      <vt:lpstr>Noto Sans SC</vt:lpstr>
      <vt:lpstr>Noto Sans SC</vt:lpstr>
      <vt:lpstr>Fira Code</vt:lpstr>
      <vt:lpstr>Fira Code</vt:lpstr>
      <vt:lpstr>Fira Code</vt:lpstr>
      <vt:lpstr>ui-monospace</vt:lpstr>
      <vt:lpstr>ui-monospace</vt:lpstr>
      <vt:lpstr>ui-monospace</vt:lpstr>
      <vt:lpstr>PingFang SC</vt:lpstr>
      <vt:lpstr>PingFang SC</vt:lpstr>
      <vt:lpstr>Calibri</vt:lpstr>
      <vt:lpstr>Helvetica Neue</vt:lpstr>
      <vt:lpstr>Apple Color Emoji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wu  远</cp:lastModifiedBy>
  <cp:revision>23</cp:revision>
  <dcterms:created xsi:type="dcterms:W3CDTF">2025-12-18T03:22:55Z</dcterms:created>
  <dcterms:modified xsi:type="dcterms:W3CDTF">2025-12-18T03:22:55Z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E42DBE83B9589E114AFC4169CC469D22_42</vt:lpwstr>
  </property>
  <property fmtid="{D5CDD505-2E9C-101B-9397-08002B2CF9AE}" pid="3" name="KSOProductBuildVer">
    <vt:lpwstr>2052-6.4.0.8550</vt:lpwstr>
  </property>
</Properties>
</file>